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71" r:id="rId2"/>
    <p:sldId id="305" r:id="rId3"/>
    <p:sldId id="291" r:id="rId4"/>
    <p:sldId id="292" r:id="rId5"/>
    <p:sldId id="282" r:id="rId6"/>
    <p:sldId id="310" r:id="rId7"/>
    <p:sldId id="312" r:id="rId8"/>
    <p:sldId id="309" r:id="rId9"/>
    <p:sldId id="294" r:id="rId10"/>
    <p:sldId id="295" r:id="rId11"/>
    <p:sldId id="296" r:id="rId12"/>
    <p:sldId id="297" r:id="rId13"/>
    <p:sldId id="298" r:id="rId14"/>
    <p:sldId id="299" r:id="rId15"/>
    <p:sldId id="300" r:id="rId16"/>
    <p:sldId id="301" r:id="rId17"/>
    <p:sldId id="308" r:id="rId18"/>
    <p:sldId id="302" r:id="rId19"/>
    <p:sldId id="313" r:id="rId20"/>
    <p:sldId id="303" r:id="rId21"/>
    <p:sldId id="304" r:id="rId22"/>
    <p:sldId id="269" r:id="rId23"/>
    <p:sldId id="306" r:id="rId24"/>
    <p:sldId id="307" r:id="rId25"/>
  </p:sldIdLst>
  <p:sldSz cx="9144000" cy="5143500" type="screen16x9"/>
  <p:notesSz cx="6858000" cy="9144000"/>
  <p:embeddedFontLst>
    <p:embeddedFont>
      <p:font typeface="Proxima Nova" panose="02000506030000020004"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79592"/>
  </p:normalViewPr>
  <p:slideViewPr>
    <p:cSldViewPr snapToGrid="0" snapToObjects="1">
      <p:cViewPr varScale="1">
        <p:scale>
          <a:sx n="175" d="100"/>
          <a:sy n="175" d="100"/>
        </p:scale>
        <p:origin x="168" y="368"/>
      </p:cViewPr>
      <p:guideLst>
        <p:guide orient="horz" pos="12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loudup.com/cUNPNh4R21F"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unsplash.com/search/photos/office?utm_source=unsplash&amp;utm_medium=referral&amp;utm_content=creditCopyText" TargetMode="External"/><Relationship Id="rId3" Type="http://schemas.openxmlformats.org/officeDocument/2006/relationships/hyperlink" Target="https://unsplash.com/photos/pzMP-RGJ7mY?utm_source=unsplash&amp;utm_medium=referral&amp;utm_content=creditCopyText" TargetMode="External"/><Relationship Id="rId7" Type="http://schemas.openxmlformats.org/officeDocument/2006/relationships/hyperlink" Target="https://unsplash.com/photos/dZxQn4VEv2M?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unsplash.com/search/photos/suits-office?utm_source=unsplash&amp;utm_medium=referral&amp;utm_content=creditCopyText" TargetMode="External"/><Relationship Id="rId5" Type="http://schemas.openxmlformats.org/officeDocument/2006/relationships/hyperlink" Target="https://unsplash.com/photos/9_XdzTnrBWQ?utm_source=unsplash&amp;utm_medium=referral&amp;utm_content=creditCopyText" TargetMode="External"/><Relationship Id="rId4" Type="http://schemas.openxmlformats.org/officeDocument/2006/relationships/hyperlink" Target="https://unsplash.com/search/photos/people?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unsplash.com/search/photos/packages?utm_source=unsplash&amp;utm_medium=referral&amp;utm_content=creditCopyText" TargetMode="External"/><Relationship Id="rId3" Type="http://schemas.openxmlformats.org/officeDocument/2006/relationships/hyperlink" Target="https://unsplash.com/photos/h1RW-NFtUyc?utm_source=unsplash&amp;utm_medium=referral&amp;utm_content=creditCopyText" TargetMode="External"/><Relationship Id="rId7" Type="http://schemas.openxmlformats.org/officeDocument/2006/relationships/hyperlink" Target="https://unsplash.com/photos/JuFcQxgCXwA?utm_source=unsplash&amp;utm_medium=referral&amp;utm_content=creditCopy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unsplash.com/search/photos/office?utm_source=unsplash&amp;utm_medium=referral&amp;utm_content=creditCopyText" TargetMode="External"/><Relationship Id="rId5" Type="http://schemas.openxmlformats.org/officeDocument/2006/relationships/hyperlink" Target="https://unsplash.com/photos/dZxQn4VEv2M?utm_source=unsplash&amp;utm_medium=referral&amp;utm_content=creditCopyText" TargetMode="External"/><Relationship Id="rId4" Type="http://schemas.openxmlformats.org/officeDocument/2006/relationships/hyperlink" Target="https://unsplash.com/search/photos/salesman?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loudup.com/cUNPNh4R21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6008b80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6008b80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slide should be used as the cover of a presentation. Example: </a:t>
            </a:r>
            <a:r>
              <a:rPr lang="en" u="sng">
                <a:solidFill>
                  <a:schemeClr val="hlink"/>
                </a:solidFill>
                <a:hlinkClick r:id="rId3"/>
              </a:rPr>
              <a:t>https://cloudup.com/cUNPNh4R21F</a:t>
            </a:r>
            <a:endParaRPr/>
          </a:p>
        </p:txBody>
      </p:sp>
    </p:spTree>
    <p:extLst>
      <p:ext uri="{BB962C8B-B14F-4D97-AF65-F5344CB8AC3E}">
        <p14:creationId xmlns:p14="http://schemas.microsoft.com/office/powerpoint/2010/main" val="2578563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it’s not uncommon for companies to have identity requirements that address multiple user communities such as customers, partners, and employees.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Photo by </a:t>
            </a:r>
            <a:r>
              <a:rPr lang="en-US" sz="1100" b="0" i="0" u="none" strike="noStrike" cap="none" dirty="0">
                <a:solidFill>
                  <a:srgbClr val="000000"/>
                </a:solidFill>
                <a:effectLst/>
                <a:latin typeface="Arial"/>
                <a:ea typeface="Arial"/>
                <a:cs typeface="Arial"/>
                <a:sym typeface="Arial"/>
                <a:hlinkClick r:id="rId3"/>
              </a:rPr>
              <a:t>Christopher Burns</a:t>
            </a:r>
            <a:r>
              <a:rPr lang="en-US" sz="1100" b="0" i="0" u="none" strike="noStrike" cap="none" dirty="0">
                <a:solidFill>
                  <a:srgbClr val="000000"/>
                </a:solidFill>
                <a:effectLst/>
                <a:latin typeface="Arial"/>
                <a:ea typeface="Arial"/>
                <a:cs typeface="Arial"/>
                <a:sym typeface="Arial"/>
              </a:rPr>
              <a:t> on </a:t>
            </a:r>
            <a:r>
              <a:rPr lang="en-US" sz="1100" b="0" i="0" u="none" strike="noStrike" cap="none" dirty="0">
                <a:solidFill>
                  <a:srgbClr val="000000"/>
                </a:solidFill>
                <a:effectLst/>
                <a:latin typeface="Arial"/>
                <a:ea typeface="Arial"/>
                <a:cs typeface="Arial"/>
                <a:sym typeface="Arial"/>
                <a:hlinkClick r:id="rId4"/>
              </a:rPr>
              <a:t>Unsplash</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Photo by </a:t>
            </a:r>
            <a:r>
              <a:rPr lang="en-US" sz="1100" b="0" i="0" u="none" strike="noStrike" cap="none" dirty="0">
                <a:solidFill>
                  <a:srgbClr val="000000"/>
                </a:solidFill>
                <a:effectLst/>
                <a:latin typeface="Arial"/>
                <a:ea typeface="Arial"/>
                <a:cs typeface="Arial"/>
                <a:sym typeface="Arial"/>
                <a:hlinkClick r:id="rId5"/>
              </a:rPr>
              <a:t>Elijah G</a:t>
            </a:r>
            <a:r>
              <a:rPr lang="en-US" sz="1100" b="0" i="0" u="none" strike="noStrike" cap="none" dirty="0">
                <a:solidFill>
                  <a:srgbClr val="000000"/>
                </a:solidFill>
                <a:effectLst/>
                <a:latin typeface="Arial"/>
                <a:ea typeface="Arial"/>
                <a:cs typeface="Arial"/>
                <a:sym typeface="Arial"/>
              </a:rPr>
              <a:t> on </a:t>
            </a:r>
            <a:r>
              <a:rPr lang="en-US" sz="1100" b="0" i="0" u="none" strike="noStrike" cap="none" dirty="0">
                <a:solidFill>
                  <a:srgbClr val="000000"/>
                </a:solidFill>
                <a:effectLst/>
                <a:latin typeface="Arial"/>
                <a:ea typeface="Arial"/>
                <a:cs typeface="Arial"/>
                <a:sym typeface="Arial"/>
                <a:hlinkClick r:id="rId6"/>
              </a:rPr>
              <a:t>Unsplash</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Photo by </a:t>
            </a:r>
            <a:r>
              <a:rPr lang="en-US" sz="1100" b="0" i="0" u="none" strike="noStrike" cap="none" dirty="0">
                <a:solidFill>
                  <a:srgbClr val="000000"/>
                </a:solidFill>
                <a:effectLst/>
                <a:latin typeface="Arial"/>
                <a:ea typeface="Arial"/>
                <a:cs typeface="Arial"/>
                <a:sym typeface="Arial"/>
                <a:hlinkClick r:id="rId7"/>
              </a:rPr>
              <a:t>Shridhar Gupta</a:t>
            </a:r>
            <a:r>
              <a:rPr lang="en-US" sz="1100" b="0" i="0" u="none" strike="noStrike" cap="none" dirty="0">
                <a:solidFill>
                  <a:srgbClr val="000000"/>
                </a:solidFill>
                <a:effectLst/>
                <a:latin typeface="Arial"/>
                <a:ea typeface="Arial"/>
                <a:cs typeface="Arial"/>
                <a:sym typeface="Arial"/>
              </a:rPr>
              <a:t> on </a:t>
            </a:r>
            <a:r>
              <a:rPr lang="en-US" sz="1100" b="0" i="0" u="none" strike="noStrike" cap="none" dirty="0">
                <a:solidFill>
                  <a:srgbClr val="000000"/>
                </a:solidFill>
                <a:effectLst/>
                <a:latin typeface="Arial"/>
                <a:ea typeface="Arial"/>
                <a:cs typeface="Arial"/>
                <a:sym typeface="Arial"/>
                <a:hlinkClick r:id="rId8"/>
              </a:rPr>
              <a:t>Unsplash</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84693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There may also be other groups within your organization that are working with Auth0; it’s not uncommon for our customers to have disparate departments that serve different user communities. Identifying these early will potentially influence your choices, and doing so could mitigate decisions that might prove costly later on.</a:t>
            </a:r>
            <a:endParaRPr lang="en-US" b="0" dirty="0">
              <a:effectLst/>
            </a:endParaRPr>
          </a:p>
          <a:p>
            <a:pPr marL="139700" indent="0">
              <a:buNone/>
            </a:pPr>
            <a:br>
              <a:rPr lang="en-US" dirty="0"/>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Photo by </a:t>
            </a:r>
            <a:r>
              <a:rPr lang="en-US" sz="1100" b="0" i="0" u="none" strike="noStrike" cap="none" dirty="0">
                <a:solidFill>
                  <a:srgbClr val="000000"/>
                </a:solidFill>
                <a:effectLst/>
                <a:latin typeface="Arial"/>
                <a:ea typeface="Arial"/>
                <a:cs typeface="Arial"/>
                <a:sym typeface="Arial"/>
                <a:hlinkClick r:id="rId3"/>
              </a:rPr>
              <a:t>Austin Distel</a:t>
            </a:r>
            <a:r>
              <a:rPr lang="en-US" sz="1100" b="0" i="0" u="none" strike="noStrike" cap="none" dirty="0">
                <a:solidFill>
                  <a:srgbClr val="000000"/>
                </a:solidFill>
                <a:effectLst/>
                <a:latin typeface="Arial"/>
                <a:ea typeface="Arial"/>
                <a:cs typeface="Arial"/>
                <a:sym typeface="Arial"/>
              </a:rPr>
              <a:t> on </a:t>
            </a:r>
            <a:r>
              <a:rPr lang="en-US" sz="1100" b="0" i="0" u="none" strike="noStrike" cap="none" dirty="0">
                <a:solidFill>
                  <a:srgbClr val="000000"/>
                </a:solidFill>
                <a:effectLst/>
                <a:latin typeface="Arial"/>
                <a:ea typeface="Arial"/>
                <a:cs typeface="Arial"/>
                <a:sym typeface="Arial"/>
                <a:hlinkClick r:id="rId4"/>
              </a:rPr>
              <a:t>Unsplash</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Photo by </a:t>
            </a:r>
            <a:r>
              <a:rPr lang="en-US" sz="1100" b="0" i="0" u="none" strike="noStrike" cap="none" dirty="0">
                <a:solidFill>
                  <a:srgbClr val="000000"/>
                </a:solidFill>
                <a:effectLst/>
                <a:latin typeface="Arial"/>
                <a:ea typeface="Arial"/>
                <a:cs typeface="Arial"/>
                <a:sym typeface="Arial"/>
                <a:hlinkClick r:id="rId5"/>
              </a:rPr>
              <a:t>Shridhar Gupta</a:t>
            </a:r>
            <a:r>
              <a:rPr lang="en-US" sz="1100" b="0" i="0" u="none" strike="noStrike" cap="none" dirty="0">
                <a:solidFill>
                  <a:srgbClr val="000000"/>
                </a:solidFill>
                <a:effectLst/>
                <a:latin typeface="Arial"/>
                <a:ea typeface="Arial"/>
                <a:cs typeface="Arial"/>
                <a:sym typeface="Arial"/>
              </a:rPr>
              <a:t> on </a:t>
            </a:r>
            <a:r>
              <a:rPr lang="en-US" sz="1100" b="0" i="0" u="none" strike="noStrike" cap="none" dirty="0">
                <a:solidFill>
                  <a:srgbClr val="000000"/>
                </a:solidFill>
                <a:effectLst/>
                <a:latin typeface="Arial"/>
                <a:ea typeface="Arial"/>
                <a:cs typeface="Arial"/>
                <a:sym typeface="Arial"/>
                <a:hlinkClick r:id="rId6"/>
              </a:rPr>
              <a:t>Unsplash</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Photo by </a:t>
            </a:r>
            <a:r>
              <a:rPr lang="en-US" sz="1100" b="0" i="0" u="none" strike="noStrike" cap="none" dirty="0">
                <a:solidFill>
                  <a:srgbClr val="000000"/>
                </a:solidFill>
                <a:effectLst/>
                <a:latin typeface="Arial"/>
                <a:ea typeface="Arial"/>
                <a:cs typeface="Arial"/>
                <a:sym typeface="Arial"/>
                <a:hlinkClick r:id="rId7"/>
              </a:rPr>
              <a:t>Samuel Zeller</a:t>
            </a:r>
            <a:r>
              <a:rPr lang="en-US" sz="1100" b="0" i="0" u="none" strike="noStrike" cap="none" dirty="0">
                <a:solidFill>
                  <a:srgbClr val="000000"/>
                </a:solidFill>
                <a:effectLst/>
                <a:latin typeface="Arial"/>
                <a:ea typeface="Arial"/>
                <a:cs typeface="Arial"/>
                <a:sym typeface="Arial"/>
              </a:rPr>
              <a:t> on </a:t>
            </a:r>
            <a:r>
              <a:rPr lang="en-US" sz="1100" b="0" i="0" u="none" strike="noStrike" cap="none" dirty="0">
                <a:solidFill>
                  <a:srgbClr val="000000"/>
                </a:solidFill>
                <a:effectLst/>
                <a:latin typeface="Arial"/>
                <a:ea typeface="Arial"/>
                <a:cs typeface="Arial"/>
                <a:sym typeface="Arial"/>
                <a:hlinkClick r:id="rId8"/>
              </a:rPr>
              <a:t>Unsplash</a:t>
            </a:r>
            <a:endParaRPr dirty="0"/>
          </a:p>
        </p:txBody>
      </p:sp>
    </p:spTree>
    <p:extLst>
      <p:ext uri="{BB962C8B-B14F-4D97-AF65-F5344CB8AC3E}">
        <p14:creationId xmlns:p14="http://schemas.microsoft.com/office/powerpoint/2010/main" val="3965174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So you will need to decide how many different production tenants you will require. Most companies only need a single production tenant, but if you have a set of applications for just employees, you may want a separate tenant for that. In some situations, you may also need different production tenants for different customer user communities.</a:t>
            </a:r>
            <a:endParaRPr dirty="0"/>
          </a:p>
        </p:txBody>
      </p:sp>
    </p:spTree>
    <p:extLst>
      <p:ext uri="{BB962C8B-B14F-4D97-AF65-F5344CB8AC3E}">
        <p14:creationId xmlns:p14="http://schemas.microsoft.com/office/powerpoint/2010/main" val="80224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Another reason you would want to create multiple tenants is to support your Software Development Life Cycle. Auth0 can fit into your process by allowing you to have a separate tenant for each phase - such as one for development, one for testing, and one for production. </a:t>
            </a:r>
            <a:endParaRPr dirty="0"/>
          </a:p>
        </p:txBody>
      </p:sp>
    </p:spTree>
    <p:extLst>
      <p:ext uri="{BB962C8B-B14F-4D97-AF65-F5344CB8AC3E}">
        <p14:creationId xmlns:p14="http://schemas.microsoft.com/office/powerpoint/2010/main" val="2653174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Even if you don’t use an SDLC methodology, you will most likely want to create at least two tenants: one for development and one for production. </a:t>
            </a:r>
            <a:endParaRPr lang="en-US" b="0" dirty="0">
              <a:effectLst/>
            </a:endParaRPr>
          </a:p>
          <a:p>
            <a:pPr marL="139700" indent="0">
              <a:buNone/>
            </a:pPr>
            <a:br>
              <a:rPr lang="en-US" dirty="0"/>
            </a:br>
            <a:endParaRPr dirty="0"/>
          </a:p>
        </p:txBody>
      </p:sp>
    </p:spTree>
    <p:extLst>
      <p:ext uri="{BB962C8B-B14F-4D97-AF65-F5344CB8AC3E}">
        <p14:creationId xmlns:p14="http://schemas.microsoft.com/office/powerpoint/2010/main" val="1323998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You may want to name one tenant “company-dev” to serve as a shared environment where your development work occurs, and name another tenant “company-</a:t>
            </a:r>
            <a:r>
              <a:rPr lang="en-US" sz="1100" b="0" i="0" u="none" strike="noStrike" cap="none" dirty="0" err="1">
                <a:solidFill>
                  <a:srgbClr val="000000"/>
                </a:solidFill>
                <a:effectLst/>
                <a:latin typeface="Arial"/>
                <a:ea typeface="Arial"/>
                <a:cs typeface="Arial"/>
                <a:sym typeface="Arial"/>
              </a:rPr>
              <a:t>qa</a:t>
            </a:r>
            <a:r>
              <a:rPr lang="en-US" sz="1100" b="0" i="0" u="none" strike="noStrike" cap="none" dirty="0">
                <a:solidFill>
                  <a:srgbClr val="000000"/>
                </a:solidFill>
                <a:effectLst/>
                <a:latin typeface="Arial"/>
                <a:ea typeface="Arial"/>
                <a:cs typeface="Arial"/>
                <a:sym typeface="Arial"/>
              </a:rPr>
              <a:t>” for testing your Auth0 integration. You can then name a third tenant “company-prod”, to serve as your production tenant. </a:t>
            </a:r>
            <a:endParaRPr lang="en-US" b="0" dirty="0">
              <a:effectLst/>
            </a:endParaRPr>
          </a:p>
          <a:p>
            <a:pPr marL="139700" indent="0">
              <a:buNone/>
            </a:pPr>
            <a:br>
              <a:rPr lang="en-US" dirty="0"/>
            </a:br>
            <a:endParaRPr dirty="0"/>
          </a:p>
        </p:txBody>
      </p:sp>
    </p:spTree>
    <p:extLst>
      <p:ext uri="{BB962C8B-B14F-4D97-AF65-F5344CB8AC3E}">
        <p14:creationId xmlns:p14="http://schemas.microsoft.com/office/powerpoint/2010/main" val="335826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You can also create tenants to serve as sandboxes to test potential changes, like different deployment scripts, without compromising your environment.</a:t>
            </a:r>
            <a:endParaRPr dirty="0"/>
          </a:p>
        </p:txBody>
      </p:sp>
    </p:spTree>
    <p:extLst>
      <p:ext uri="{BB962C8B-B14F-4D97-AF65-F5344CB8AC3E}">
        <p14:creationId xmlns:p14="http://schemas.microsoft.com/office/powerpoint/2010/main" val="2560036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Auth0 lets you create as many free tenants as you like, but you may be limited for the number of tenants where all paid features are enabled. You can have up to three tenants where all features are available.</a:t>
            </a:r>
            <a:endParaRPr lang="en-US" b="0" dirty="0">
              <a:effectLst/>
            </a:endParaRPr>
          </a:p>
          <a:p>
            <a:pPr marL="139700" indent="0">
              <a:buNone/>
            </a:pPr>
            <a:br>
              <a:rPr lang="en-US" dirty="0"/>
            </a:br>
            <a:endParaRPr dirty="0"/>
          </a:p>
        </p:txBody>
      </p:sp>
    </p:spTree>
    <p:extLst>
      <p:ext uri="{BB962C8B-B14F-4D97-AF65-F5344CB8AC3E}">
        <p14:creationId xmlns:p14="http://schemas.microsoft.com/office/powerpoint/2010/main" val="820956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It’s also important to consider exactly what you will name your tenants. The ultimate goal is to end up with one or more production tenants that are branded exactly the way you want them to appear to your users.</a:t>
            </a:r>
            <a:endParaRPr dirty="0"/>
          </a:p>
        </p:txBody>
      </p:sp>
    </p:spTree>
    <p:extLst>
      <p:ext uri="{BB962C8B-B14F-4D97-AF65-F5344CB8AC3E}">
        <p14:creationId xmlns:p14="http://schemas.microsoft.com/office/powerpoint/2010/main" val="152788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Tenant naming patterns are very important, so it’s good to plan the tenant names in advance because you won’t be able to change them once you create them, or use them again if you delete them.</a:t>
            </a:r>
            <a:endParaRPr lang="en-US" dirty="0"/>
          </a:p>
        </p:txBody>
      </p:sp>
    </p:spTree>
    <p:extLst>
      <p:ext uri="{BB962C8B-B14F-4D97-AF65-F5344CB8AC3E}">
        <p14:creationId xmlns:p14="http://schemas.microsoft.com/office/powerpoint/2010/main" val="1619449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this video, we will talk about what an Auth0 tenant is, and show you how to configure it in the Auth0 Dashboard. We will also briefly explain why you may want to use more than one tenant if you have different user communities, and also how you can use more than one tenant in support of your Software Development Life Cycle.</a:t>
            </a:r>
            <a:endParaRPr dirty="0"/>
          </a:p>
        </p:txBody>
      </p:sp>
    </p:spTree>
    <p:extLst>
      <p:ext uri="{BB962C8B-B14F-4D97-AF65-F5344CB8AC3E}">
        <p14:creationId xmlns:p14="http://schemas.microsoft.com/office/powerpoint/2010/main" val="535000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6008b80d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26008b80d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Tenant naming patterns are very important, so it’s good to plan the tenant names in advance because you won’t be able to change them once you create them, or use them again if you delete them.</a:t>
            </a:r>
            <a:endParaRPr dirty="0"/>
          </a:p>
        </p:txBody>
      </p:sp>
    </p:spTree>
    <p:extLst>
      <p:ext uri="{BB962C8B-B14F-4D97-AF65-F5344CB8AC3E}">
        <p14:creationId xmlns:p14="http://schemas.microsoft.com/office/powerpoint/2010/main" val="1411668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26008b80d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26008b80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slide should be used as the cover of a presentation. Example: </a:t>
            </a:r>
            <a:r>
              <a:rPr lang="en" u="sng">
                <a:solidFill>
                  <a:schemeClr val="hlink"/>
                </a:solidFill>
                <a:hlinkClick r:id="rId3"/>
              </a:rPr>
              <a:t>https://cloudup.com/cUNPNh4R21F</a:t>
            </a:r>
            <a:endParaRPr/>
          </a:p>
        </p:txBody>
      </p:sp>
    </p:spTree>
    <p:extLst>
      <p:ext uri="{BB962C8B-B14F-4D97-AF65-F5344CB8AC3E}">
        <p14:creationId xmlns:p14="http://schemas.microsoft.com/office/powerpoint/2010/main" val="283084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So, to summarize, we described what an Auth0 tenant is, how to configure it, and why you may need more than one tenant.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We  also described the importance of tenant naming, and how to associate tenants with your Auth0 accounts to save money and leverage Auth0 features across your organization.</a:t>
            </a:r>
            <a:endParaRPr lang="en-US" b="0" dirty="0">
              <a:effectLst/>
            </a:endParaRPr>
          </a:p>
          <a:p>
            <a:pPr marL="139700" indent="0">
              <a:buNone/>
            </a:pPr>
            <a:br>
              <a:rPr lang="en-US" dirty="0"/>
            </a:br>
            <a:endParaRPr dirty="0"/>
          </a:p>
        </p:txBody>
      </p:sp>
    </p:spTree>
    <p:extLst>
      <p:ext uri="{BB962C8B-B14F-4D97-AF65-F5344CB8AC3E}">
        <p14:creationId xmlns:p14="http://schemas.microsoft.com/office/powerpoint/2010/main" val="2300019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6008b80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26008b80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b="0" i="0" u="none" strike="noStrike" cap="none">
                <a:solidFill>
                  <a:srgbClr val="000000"/>
                </a:solidFill>
                <a:effectLst/>
                <a:latin typeface="Arial"/>
                <a:ea typeface="Arial"/>
                <a:cs typeface="Arial"/>
                <a:sym typeface="Arial"/>
              </a:rPr>
              <a:t>In the next video, we’ll talk about provisioning your users and configuring user stores, and in a future video we’ll talk more about Custom Domains too.</a:t>
            </a:r>
            <a:endParaRPr dirty="0"/>
          </a:p>
        </p:txBody>
      </p:sp>
    </p:spTree>
    <p:extLst>
      <p:ext uri="{BB962C8B-B14F-4D97-AF65-F5344CB8AC3E}">
        <p14:creationId xmlns:p14="http://schemas.microsoft.com/office/powerpoint/2010/main" val="4137065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We’ll also describe the importance of tenant naming, use of custom domains, provisioning additional tenant admins, and how to associate tenants with your Auth0 account. </a:t>
            </a:r>
            <a:endParaRPr lang="en-US" b="0" dirty="0">
              <a:effectLst/>
            </a:endParaRPr>
          </a:p>
        </p:txBody>
      </p:sp>
    </p:spTree>
    <p:extLst>
      <p:ext uri="{BB962C8B-B14F-4D97-AF65-F5344CB8AC3E}">
        <p14:creationId xmlns:p14="http://schemas.microsoft.com/office/powerpoint/2010/main" val="3169586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6008b80d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6008b80d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Once you create your account in Auth0 you will be asked to create a Tenant. This is a logical isolation unit. </a:t>
            </a:r>
            <a:endParaRPr dirty="0"/>
          </a:p>
        </p:txBody>
      </p:sp>
    </p:spTree>
    <p:extLst>
      <p:ext uri="{BB962C8B-B14F-4D97-AF65-F5344CB8AC3E}">
        <p14:creationId xmlns:p14="http://schemas.microsoft.com/office/powerpoint/2010/main" val="3675185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The term tenant is borrowed from the phrase "software multi-tenancy" and refers to an architecture where a single instance of the software serves multiple tenants. No tenant can access the instance of another tenant, even though the software might be running on the same machine (hence the logical isolation).</a:t>
            </a:r>
            <a:endParaRPr lang="en-US" b="0" dirty="0">
              <a:effectLst/>
            </a:endParaRPr>
          </a:p>
        </p:txBody>
      </p:sp>
    </p:spTree>
    <p:extLst>
      <p:ext uri="{BB962C8B-B14F-4D97-AF65-F5344CB8AC3E}">
        <p14:creationId xmlns:p14="http://schemas.microsoft.com/office/powerpoint/2010/main" val="3985297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When it comes to figuring out how to define your Auth0 tenants and accounts as part of your application integration, the value of investing time in the architectural “landscape” up front will pay dividends in the long run, and there are a number of things you’ll want to consider. </a:t>
            </a:r>
            <a:endParaRPr lang="en-US" b="0" dirty="0">
              <a:effectLst/>
            </a:endParaRPr>
          </a:p>
        </p:txBody>
      </p:sp>
    </p:spTree>
    <p:extLst>
      <p:ext uri="{BB962C8B-B14F-4D97-AF65-F5344CB8AC3E}">
        <p14:creationId xmlns:p14="http://schemas.microsoft.com/office/powerpoint/2010/main" val="1816624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It’s important to understand how your applications need to function within your infrastructure, and this will help you understand how to configure your tenants to accomplish your goals. </a:t>
            </a:r>
            <a:endParaRPr lang="en-US" b="0" dirty="0">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6800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How your Auth0 tenants are configured -- the architecture of your Auth0 deployment -- will form the basis for the grouping of your Auth0 assets to leverage features such as Single Sign On, centralized user profile management, and consolidated billing capabilities. </a:t>
            </a:r>
            <a:endParaRPr lang="en-US" b="0" dirty="0">
              <a:effectLst/>
            </a:endParaRPr>
          </a:p>
        </p:txBody>
      </p:sp>
    </p:spTree>
    <p:extLst>
      <p:ext uri="{BB962C8B-B14F-4D97-AF65-F5344CB8AC3E}">
        <p14:creationId xmlns:p14="http://schemas.microsoft.com/office/powerpoint/2010/main" val="500714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008b80d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008b80d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number of tenants you create can grow quickly, especially if you have different user communities and different phases for development, testing, and production. So, for ease of maintenance and simple organization, it is really important to consider exactly what you will need.</a:t>
            </a:r>
            <a:endParaRPr dirty="0"/>
          </a:p>
        </p:txBody>
      </p:sp>
    </p:spTree>
    <p:extLst>
      <p:ext uri="{BB962C8B-B14F-4D97-AF65-F5344CB8AC3E}">
        <p14:creationId xmlns:p14="http://schemas.microsoft.com/office/powerpoint/2010/main" val="2637889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3.jpg"/><Relationship Id="rId5" Type="http://schemas.openxmlformats.org/officeDocument/2006/relationships/image" Target="../media/image31.jpg"/><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35.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sv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4.png"/><Relationship Id="rId3" Type="http://schemas.openxmlformats.org/officeDocument/2006/relationships/image" Target="../media/image2.png"/><Relationship Id="rId21" Type="http://schemas.openxmlformats.org/officeDocument/2006/relationships/image" Target="../media/image27.sv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11.svg"/><Relationship Id="rId2" Type="http://schemas.openxmlformats.org/officeDocument/2006/relationships/notesSlide" Target="../notesSlides/notesSlide6.xml"/><Relationship Id="rId16" Type="http://schemas.openxmlformats.org/officeDocument/2006/relationships/image" Target="../media/image10.png"/><Relationship Id="rId20"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5.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8.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228"/>
        </a:solid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subTitle" idx="1"/>
          </p:nvPr>
        </p:nvSpPr>
        <p:spPr>
          <a:xfrm>
            <a:off x="311700" y="3069186"/>
            <a:ext cx="8520600" cy="5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rgbClr val="5C666F"/>
                </a:solidFill>
                <a:latin typeface="Proxima Nova"/>
                <a:ea typeface="Proxima Nova"/>
                <a:cs typeface="Proxima Nova"/>
                <a:sym typeface="Proxima Nova"/>
              </a:rPr>
              <a:t>Introduction</a:t>
            </a:r>
            <a:endParaRPr sz="2000" dirty="0">
              <a:solidFill>
                <a:srgbClr val="5C666F"/>
              </a:solidFill>
              <a:latin typeface="Proxima Nova"/>
              <a:ea typeface="Proxima Nova"/>
              <a:cs typeface="Proxima Nova"/>
              <a:sym typeface="Proxima Nova"/>
            </a:endParaRPr>
          </a:p>
        </p:txBody>
      </p:sp>
      <p:sp>
        <p:nvSpPr>
          <p:cNvPr id="121" name="Google Shape;121;p20"/>
          <p:cNvSpPr txBox="1"/>
          <p:nvPr/>
        </p:nvSpPr>
        <p:spPr>
          <a:xfrm>
            <a:off x="828206" y="2452151"/>
            <a:ext cx="7487588"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FFFFF"/>
                </a:solidFill>
                <a:latin typeface="Proxima Nova"/>
                <a:ea typeface="Proxima Nova"/>
                <a:cs typeface="Proxima Nova"/>
                <a:sym typeface="Proxima Nova"/>
              </a:rPr>
              <a:t>Architecture: Setting up Your Auth0 Tenant</a:t>
            </a:r>
          </a:p>
          <a:p>
            <a:pPr marL="0" lvl="0" indent="0" algn="ctr" rtl="0">
              <a:spcBef>
                <a:spcPts val="0"/>
              </a:spcBef>
              <a:spcAft>
                <a:spcPts val="0"/>
              </a:spcAft>
              <a:buNone/>
            </a:pPr>
            <a:endParaRPr sz="3000" dirty="0">
              <a:solidFill>
                <a:srgbClr val="FFFFFF"/>
              </a:solidFill>
              <a:latin typeface="Proxima Nova"/>
              <a:ea typeface="Proxima Nova"/>
              <a:cs typeface="Proxima Nova"/>
              <a:sym typeface="Proxima Nova"/>
            </a:endParaRPr>
          </a:p>
        </p:txBody>
      </p:sp>
      <p:pic>
        <p:nvPicPr>
          <p:cNvPr id="122" name="Google Shape;122;p20" descr="badge.png"/>
          <p:cNvPicPr preferRelativeResize="0"/>
          <p:nvPr/>
        </p:nvPicPr>
        <p:blipFill>
          <a:blip r:embed="rId3">
            <a:alphaModFix/>
          </a:blip>
          <a:stretch>
            <a:fillRect/>
          </a:stretch>
        </p:blipFill>
        <p:spPr>
          <a:xfrm>
            <a:off x="4195438" y="1545400"/>
            <a:ext cx="753125" cy="836800"/>
          </a:xfrm>
          <a:prstGeom prst="rect">
            <a:avLst/>
          </a:prstGeom>
          <a:noFill/>
          <a:ln>
            <a:noFill/>
          </a:ln>
        </p:spPr>
      </p:pic>
    </p:spTree>
    <p:extLst>
      <p:ext uri="{BB962C8B-B14F-4D97-AF65-F5344CB8AC3E}">
        <p14:creationId xmlns:p14="http://schemas.microsoft.com/office/powerpoint/2010/main" val="3804122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56052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User Communities</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Customers</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Partners</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Employees</a:t>
            </a:r>
            <a:endParaRPr sz="1600" dirty="0">
              <a:solidFill>
                <a:srgbClr val="5C666F"/>
              </a:solidFill>
              <a:latin typeface="Proxima Nova"/>
              <a:ea typeface="Proxima Nova"/>
              <a:cs typeface="Proxima Nova"/>
              <a:sym typeface="Proxima Nova"/>
            </a:endParaRPr>
          </a:p>
        </p:txBody>
      </p:sp>
      <p:pic>
        <p:nvPicPr>
          <p:cNvPr id="3" name="Picture 2" descr="A person standing in front of a crowd of people walking down a street&#10;&#10;Description automatically generated">
            <a:extLst>
              <a:ext uri="{FF2B5EF4-FFF2-40B4-BE49-F238E27FC236}">
                <a16:creationId xmlns:a16="http://schemas.microsoft.com/office/drawing/2014/main" id="{4AE11A76-50F2-F944-97C0-A9B983E7CB82}"/>
              </a:ext>
            </a:extLst>
          </p:cNvPr>
          <p:cNvPicPr>
            <a:picLocks noChangeAspect="1"/>
          </p:cNvPicPr>
          <p:nvPr/>
        </p:nvPicPr>
        <p:blipFill>
          <a:blip r:embed="rId4"/>
          <a:stretch>
            <a:fillRect/>
          </a:stretch>
        </p:blipFill>
        <p:spPr>
          <a:xfrm>
            <a:off x="3632932" y="-24199"/>
            <a:ext cx="7829179" cy="5171685"/>
          </a:xfrm>
          <a:prstGeom prst="rect">
            <a:avLst/>
          </a:prstGeom>
        </p:spPr>
      </p:pic>
      <p:pic>
        <p:nvPicPr>
          <p:cNvPr id="6" name="Picture 5" descr="A large skyscraper in a city&#10;&#10;Description automatically generated">
            <a:extLst>
              <a:ext uri="{FF2B5EF4-FFF2-40B4-BE49-F238E27FC236}">
                <a16:creationId xmlns:a16="http://schemas.microsoft.com/office/drawing/2014/main" id="{712DDAD3-5748-8743-B0D6-D31A45AA7475}"/>
              </a:ext>
            </a:extLst>
          </p:cNvPr>
          <p:cNvPicPr>
            <a:picLocks noChangeAspect="1"/>
          </p:cNvPicPr>
          <p:nvPr/>
        </p:nvPicPr>
        <p:blipFill>
          <a:blip r:embed="rId5"/>
          <a:stretch>
            <a:fillRect/>
          </a:stretch>
        </p:blipFill>
        <p:spPr>
          <a:xfrm>
            <a:off x="5501082" y="-27902"/>
            <a:ext cx="5143500" cy="5175388"/>
          </a:xfrm>
          <a:prstGeom prst="rect">
            <a:avLst/>
          </a:prstGeom>
        </p:spPr>
      </p:pic>
      <p:pic>
        <p:nvPicPr>
          <p:cNvPr id="8" name="Picture 7" descr="A group of people in a room&#10;&#10;Description automatically generated">
            <a:extLst>
              <a:ext uri="{FF2B5EF4-FFF2-40B4-BE49-F238E27FC236}">
                <a16:creationId xmlns:a16="http://schemas.microsoft.com/office/drawing/2014/main" id="{E2E8DBF1-2474-EC49-A690-39BAB1047EED}"/>
              </a:ext>
            </a:extLst>
          </p:cNvPr>
          <p:cNvPicPr>
            <a:picLocks noChangeAspect="1"/>
          </p:cNvPicPr>
          <p:nvPr/>
        </p:nvPicPr>
        <p:blipFill>
          <a:blip r:embed="rId6"/>
          <a:stretch>
            <a:fillRect/>
          </a:stretch>
        </p:blipFill>
        <p:spPr>
          <a:xfrm>
            <a:off x="7343714" y="-19642"/>
            <a:ext cx="7714346" cy="5175388"/>
          </a:xfrm>
          <a:prstGeom prst="rect">
            <a:avLst/>
          </a:prstGeom>
        </p:spPr>
      </p:pic>
    </p:spTree>
    <p:extLst>
      <p:ext uri="{BB962C8B-B14F-4D97-AF65-F5344CB8AC3E}">
        <p14:creationId xmlns:p14="http://schemas.microsoft.com/office/powerpoint/2010/main" val="2947631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363705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Organization</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Sales</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Support</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Shipping</a:t>
            </a:r>
            <a:endParaRPr sz="1600" dirty="0">
              <a:solidFill>
                <a:srgbClr val="5C666F"/>
              </a:solidFill>
              <a:latin typeface="Proxima Nova"/>
              <a:ea typeface="Proxima Nova"/>
              <a:cs typeface="Proxima Nova"/>
              <a:sym typeface="Proxima Nova"/>
            </a:endParaRPr>
          </a:p>
        </p:txBody>
      </p:sp>
      <p:pic>
        <p:nvPicPr>
          <p:cNvPr id="4" name="Picture 3" descr="A person standing in front of a building&#10;&#10;Description automatically generated">
            <a:extLst>
              <a:ext uri="{FF2B5EF4-FFF2-40B4-BE49-F238E27FC236}">
                <a16:creationId xmlns:a16="http://schemas.microsoft.com/office/drawing/2014/main" id="{39CD02F7-B2E5-8649-A6B3-3F56B66C0704}"/>
              </a:ext>
            </a:extLst>
          </p:cNvPr>
          <p:cNvPicPr>
            <a:picLocks noChangeAspect="1"/>
          </p:cNvPicPr>
          <p:nvPr/>
        </p:nvPicPr>
        <p:blipFill rotWithShape="1">
          <a:blip r:embed="rId4"/>
          <a:srcRect l="24889" r="-24889"/>
          <a:stretch/>
        </p:blipFill>
        <p:spPr>
          <a:xfrm>
            <a:off x="3675600" y="-3986"/>
            <a:ext cx="7715250" cy="5151472"/>
          </a:xfrm>
          <a:prstGeom prst="rect">
            <a:avLst/>
          </a:prstGeom>
        </p:spPr>
      </p:pic>
      <p:pic>
        <p:nvPicPr>
          <p:cNvPr id="7" name="Picture 6" descr="A group of people in a room&#10;&#10;Description automatically generated">
            <a:extLst>
              <a:ext uri="{FF2B5EF4-FFF2-40B4-BE49-F238E27FC236}">
                <a16:creationId xmlns:a16="http://schemas.microsoft.com/office/drawing/2014/main" id="{196A12AB-2BBA-C545-ABD7-48A807E82D56}"/>
              </a:ext>
            </a:extLst>
          </p:cNvPr>
          <p:cNvPicPr>
            <a:picLocks noChangeAspect="1"/>
          </p:cNvPicPr>
          <p:nvPr/>
        </p:nvPicPr>
        <p:blipFill rotWithShape="1">
          <a:blip r:embed="rId5"/>
          <a:srcRect l="24892" r="-24892"/>
          <a:stretch/>
        </p:blipFill>
        <p:spPr>
          <a:xfrm>
            <a:off x="5498380" y="-11958"/>
            <a:ext cx="7714346" cy="5159444"/>
          </a:xfrm>
          <a:prstGeom prst="rect">
            <a:avLst/>
          </a:prstGeom>
        </p:spPr>
      </p:pic>
      <p:pic>
        <p:nvPicPr>
          <p:cNvPr id="10" name="Picture 9" descr="A picture containing library, indoor, building, scene&#10;&#10;Description automatically generated">
            <a:extLst>
              <a:ext uri="{FF2B5EF4-FFF2-40B4-BE49-F238E27FC236}">
                <a16:creationId xmlns:a16="http://schemas.microsoft.com/office/drawing/2014/main" id="{C229D380-1FD0-6F42-AB2A-9078A06A5211}"/>
              </a:ext>
            </a:extLst>
          </p:cNvPr>
          <p:cNvPicPr>
            <a:picLocks noChangeAspect="1"/>
          </p:cNvPicPr>
          <p:nvPr/>
        </p:nvPicPr>
        <p:blipFill>
          <a:blip r:embed="rId6"/>
          <a:stretch>
            <a:fillRect/>
          </a:stretch>
        </p:blipFill>
        <p:spPr>
          <a:xfrm>
            <a:off x="7344818" y="-11958"/>
            <a:ext cx="7715250" cy="5159444"/>
          </a:xfrm>
          <a:prstGeom prst="rect">
            <a:avLst/>
          </a:prstGeom>
        </p:spPr>
      </p:pic>
    </p:spTree>
    <p:extLst>
      <p:ext uri="{BB962C8B-B14F-4D97-AF65-F5344CB8AC3E}">
        <p14:creationId xmlns:p14="http://schemas.microsoft.com/office/powerpoint/2010/main" val="376817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2" name="Google Shape;139;p23" descr="Logo.png">
            <a:extLst>
              <a:ext uri="{FF2B5EF4-FFF2-40B4-BE49-F238E27FC236}">
                <a16:creationId xmlns:a16="http://schemas.microsoft.com/office/drawing/2014/main" id="{0DA6E547-ACB0-FC48-B282-1977D2C7CD24}"/>
              </a:ext>
            </a:extLst>
          </p:cNvPr>
          <p:cNvPicPr preferRelativeResize="0"/>
          <p:nvPr/>
        </p:nvPicPr>
        <p:blipFill>
          <a:blip r:embed="rId3">
            <a:alphaModFix/>
          </a:blip>
          <a:stretch>
            <a:fillRect/>
          </a:stretch>
        </p:blipFill>
        <p:spPr>
          <a:xfrm>
            <a:off x="4295500" y="4816775"/>
            <a:ext cx="553000" cy="198825"/>
          </a:xfrm>
          <a:prstGeom prst="rect">
            <a:avLst/>
          </a:prstGeom>
          <a:noFill/>
          <a:ln>
            <a:noFill/>
          </a:ln>
        </p:spPr>
      </p:pic>
      <p:sp>
        <p:nvSpPr>
          <p:cNvPr id="2" name="Rounded Rectangle 1">
            <a:extLst>
              <a:ext uri="{FF2B5EF4-FFF2-40B4-BE49-F238E27FC236}">
                <a16:creationId xmlns:a16="http://schemas.microsoft.com/office/drawing/2014/main" id="{AC455171-0D09-EF4A-A5CE-EEA0FA439A4F}"/>
              </a:ext>
            </a:extLst>
          </p:cNvPr>
          <p:cNvSpPr/>
          <p:nvPr/>
        </p:nvSpPr>
        <p:spPr>
          <a:xfrm>
            <a:off x="523875" y="209549"/>
            <a:ext cx="8048625" cy="2060276"/>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28962AD2-991E-DA45-A3C2-B4D178C4A1C0}"/>
              </a:ext>
            </a:extLst>
          </p:cNvPr>
          <p:cNvSpPr/>
          <p:nvPr/>
        </p:nvSpPr>
        <p:spPr>
          <a:xfrm>
            <a:off x="547687" y="2571750"/>
            <a:ext cx="8048625" cy="1943100"/>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F8AFD57-7F5F-7648-BC3A-A65450A446D6}"/>
              </a:ext>
            </a:extLst>
          </p:cNvPr>
          <p:cNvGrpSpPr/>
          <p:nvPr/>
        </p:nvGrpSpPr>
        <p:grpSpPr>
          <a:xfrm>
            <a:off x="809625" y="509826"/>
            <a:ext cx="7477124" cy="1547985"/>
            <a:chOff x="723625" y="509826"/>
            <a:chExt cx="7477124" cy="1547985"/>
          </a:xfrm>
        </p:grpSpPr>
        <p:pic>
          <p:nvPicPr>
            <p:cNvPr id="9" name="Graphic 8">
              <a:extLst>
                <a:ext uri="{FF2B5EF4-FFF2-40B4-BE49-F238E27FC236}">
                  <a16:creationId xmlns:a16="http://schemas.microsoft.com/office/drawing/2014/main" id="{CDBD85C2-6B5F-8A49-80F2-7007FA314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5500" y="741527"/>
              <a:ext cx="914400" cy="914400"/>
            </a:xfrm>
            <a:prstGeom prst="rect">
              <a:avLst/>
            </a:prstGeom>
          </p:spPr>
        </p:pic>
        <p:pic>
          <p:nvPicPr>
            <p:cNvPr id="11" name="Graphic 10">
              <a:extLst>
                <a:ext uri="{FF2B5EF4-FFF2-40B4-BE49-F238E27FC236}">
                  <a16:creationId xmlns:a16="http://schemas.microsoft.com/office/drawing/2014/main" id="{16480D75-5BCC-8E41-A4A7-1A541921F3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6349" y="741527"/>
              <a:ext cx="914400" cy="914400"/>
            </a:xfrm>
            <a:prstGeom prst="rect">
              <a:avLst/>
            </a:prstGeom>
          </p:spPr>
        </p:pic>
        <p:cxnSp>
          <p:nvCxnSpPr>
            <p:cNvPr id="16" name="Straight Arrow Connector 15">
              <a:extLst>
                <a:ext uri="{FF2B5EF4-FFF2-40B4-BE49-F238E27FC236}">
                  <a16:creationId xmlns:a16="http://schemas.microsoft.com/office/drawing/2014/main" id="{3C51079B-8780-114C-8997-21B19D98FC68}"/>
                </a:ext>
              </a:extLst>
            </p:cNvPr>
            <p:cNvCxnSpPr/>
            <p:nvPr/>
          </p:nvCxnSpPr>
          <p:spPr>
            <a:xfrm>
              <a:off x="2472653" y="1198727"/>
              <a:ext cx="156924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FAD428C-04D1-4048-B363-196450D1CBA8}"/>
                </a:ext>
              </a:extLst>
            </p:cNvPr>
            <p:cNvCxnSpPr/>
            <p:nvPr/>
          </p:nvCxnSpPr>
          <p:spPr>
            <a:xfrm>
              <a:off x="5463503" y="1198727"/>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EDE1F85-FA32-8845-9CFB-FE2403BB7CA5}"/>
                </a:ext>
              </a:extLst>
            </p:cNvPr>
            <p:cNvGrpSpPr/>
            <p:nvPr/>
          </p:nvGrpSpPr>
          <p:grpSpPr>
            <a:xfrm>
              <a:off x="723625" y="509826"/>
              <a:ext cx="1495425" cy="1547985"/>
              <a:chOff x="666750" y="587227"/>
              <a:chExt cx="1495425" cy="1547985"/>
            </a:xfrm>
          </p:grpSpPr>
          <p:grpSp>
            <p:nvGrpSpPr>
              <p:cNvPr id="3" name="Group 2">
                <a:extLst>
                  <a:ext uri="{FF2B5EF4-FFF2-40B4-BE49-F238E27FC236}">
                    <a16:creationId xmlns:a16="http://schemas.microsoft.com/office/drawing/2014/main" id="{16ABB071-461C-1A49-B21F-FBF02453433F}"/>
                  </a:ext>
                </a:extLst>
              </p:cNvPr>
              <p:cNvGrpSpPr/>
              <p:nvPr/>
            </p:nvGrpSpPr>
            <p:grpSpPr>
              <a:xfrm>
                <a:off x="666750" y="587227"/>
                <a:ext cx="1495425" cy="1377803"/>
                <a:chOff x="666750" y="587227"/>
                <a:chExt cx="1495425" cy="1377803"/>
              </a:xfrm>
            </p:grpSpPr>
            <p:pic>
              <p:nvPicPr>
                <p:cNvPr id="5" name="Graphic 4">
                  <a:extLst>
                    <a:ext uri="{FF2B5EF4-FFF2-40B4-BE49-F238E27FC236}">
                      <a16:creationId xmlns:a16="http://schemas.microsoft.com/office/drawing/2014/main" id="{9B489EC8-080D-FF46-96D1-DCA769FC1D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500" y="587227"/>
                  <a:ext cx="914400" cy="914400"/>
                </a:xfrm>
                <a:prstGeom prst="rect">
                  <a:avLst/>
                </a:prstGeom>
              </p:spPr>
            </p:pic>
            <p:pic>
              <p:nvPicPr>
                <p:cNvPr id="54" name="Graphic 53">
                  <a:extLst>
                    <a:ext uri="{FF2B5EF4-FFF2-40B4-BE49-F238E27FC236}">
                      <a16:creationId xmlns:a16="http://schemas.microsoft.com/office/drawing/2014/main" id="{7C5D7C80-E402-3840-9B6F-5DE83AB8AF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7775" y="1044427"/>
                  <a:ext cx="914400" cy="914400"/>
                </a:xfrm>
                <a:prstGeom prst="rect">
                  <a:avLst/>
                </a:prstGeom>
              </p:spPr>
            </p:pic>
            <p:pic>
              <p:nvPicPr>
                <p:cNvPr id="55" name="Graphic 54">
                  <a:extLst>
                    <a:ext uri="{FF2B5EF4-FFF2-40B4-BE49-F238E27FC236}">
                      <a16:creationId xmlns:a16="http://schemas.microsoft.com/office/drawing/2014/main" id="{AF0CC342-465E-CF42-BD77-DC8C94188A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750" y="1050630"/>
                  <a:ext cx="914400" cy="914400"/>
                </a:xfrm>
                <a:prstGeom prst="rect">
                  <a:avLst/>
                </a:prstGeom>
              </p:spPr>
            </p:pic>
          </p:grpSp>
          <p:sp>
            <p:nvSpPr>
              <p:cNvPr id="19" name="TextBox 18">
                <a:extLst>
                  <a:ext uri="{FF2B5EF4-FFF2-40B4-BE49-F238E27FC236}">
                    <a16:creationId xmlns:a16="http://schemas.microsoft.com/office/drawing/2014/main" id="{924A723E-CEAD-8B4E-ACBC-A7A6967C5A77}"/>
                  </a:ext>
                </a:extLst>
              </p:cNvPr>
              <p:cNvSpPr txBox="1"/>
              <p:nvPr/>
            </p:nvSpPr>
            <p:spPr>
              <a:xfrm>
                <a:off x="884556" y="1827435"/>
                <a:ext cx="1050288" cy="307777"/>
              </a:xfrm>
              <a:prstGeom prst="rect">
                <a:avLst/>
              </a:prstGeom>
              <a:noFill/>
            </p:spPr>
            <p:txBody>
              <a:bodyPr wrap="none" rtlCol="0">
                <a:spAutoFit/>
              </a:bodyPr>
              <a:lstStyle/>
              <a:p>
                <a:r>
                  <a:rPr lang="en-US" dirty="0"/>
                  <a:t>Customers</a:t>
                </a:r>
              </a:p>
            </p:txBody>
          </p:sp>
        </p:grpSp>
      </p:grpSp>
      <p:grpSp>
        <p:nvGrpSpPr>
          <p:cNvPr id="10" name="Group 9">
            <a:extLst>
              <a:ext uri="{FF2B5EF4-FFF2-40B4-BE49-F238E27FC236}">
                <a16:creationId xmlns:a16="http://schemas.microsoft.com/office/drawing/2014/main" id="{94D39B9E-72D3-0E4B-9F84-B379FFECE3FC}"/>
              </a:ext>
            </a:extLst>
          </p:cNvPr>
          <p:cNvGrpSpPr/>
          <p:nvPr/>
        </p:nvGrpSpPr>
        <p:grpSpPr>
          <a:xfrm>
            <a:off x="834629" y="2577764"/>
            <a:ext cx="7474743" cy="1047689"/>
            <a:chOff x="666750" y="2643077"/>
            <a:chExt cx="7474743" cy="1047689"/>
          </a:xfrm>
        </p:grpSpPr>
        <p:pic>
          <p:nvPicPr>
            <p:cNvPr id="60" name="Graphic 59">
              <a:extLst>
                <a:ext uri="{FF2B5EF4-FFF2-40B4-BE49-F238E27FC236}">
                  <a16:creationId xmlns:a16="http://schemas.microsoft.com/office/drawing/2014/main" id="{FD7C4631-030D-7B44-9D83-285C08CF57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7435" y="2643077"/>
              <a:ext cx="914400" cy="914400"/>
            </a:xfrm>
            <a:prstGeom prst="rect">
              <a:avLst/>
            </a:prstGeom>
          </p:spPr>
        </p:pic>
        <p:pic>
          <p:nvPicPr>
            <p:cNvPr id="62" name="Graphic 61">
              <a:extLst>
                <a:ext uri="{FF2B5EF4-FFF2-40B4-BE49-F238E27FC236}">
                  <a16:creationId xmlns:a16="http://schemas.microsoft.com/office/drawing/2014/main" id="{62B0B7F0-794C-1F46-91BD-C2C16BAB13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7093" y="2643077"/>
              <a:ext cx="914400" cy="914400"/>
            </a:xfrm>
            <a:prstGeom prst="rect">
              <a:avLst/>
            </a:prstGeom>
          </p:spPr>
        </p:pic>
        <p:cxnSp>
          <p:nvCxnSpPr>
            <p:cNvPr id="64" name="Straight Arrow Connector 63">
              <a:extLst>
                <a:ext uri="{FF2B5EF4-FFF2-40B4-BE49-F238E27FC236}">
                  <a16:creationId xmlns:a16="http://schemas.microsoft.com/office/drawing/2014/main" id="{9FB7B49F-4191-9D40-803C-31DB22AC8BCD}"/>
                </a:ext>
              </a:extLst>
            </p:cNvPr>
            <p:cNvCxnSpPr/>
            <p:nvPr/>
          </p:nvCxnSpPr>
          <p:spPr>
            <a:xfrm>
              <a:off x="5404843" y="3100277"/>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F697B23-5062-E541-8F06-0B0CF0844053}"/>
                </a:ext>
              </a:extLst>
            </p:cNvPr>
            <p:cNvCxnSpPr/>
            <p:nvPr/>
          </p:nvCxnSpPr>
          <p:spPr>
            <a:xfrm>
              <a:off x="2415183" y="3100277"/>
              <a:ext cx="156924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4E39CEC-C825-3C49-B665-F555588483BC}"/>
                </a:ext>
              </a:extLst>
            </p:cNvPr>
            <p:cNvGrpSpPr/>
            <p:nvPr/>
          </p:nvGrpSpPr>
          <p:grpSpPr>
            <a:xfrm>
              <a:off x="666750" y="2643077"/>
              <a:ext cx="1495425" cy="1047689"/>
              <a:chOff x="666750" y="2643077"/>
              <a:chExt cx="1495425" cy="1047689"/>
            </a:xfrm>
          </p:grpSpPr>
          <p:grpSp>
            <p:nvGrpSpPr>
              <p:cNvPr id="7" name="Group 6">
                <a:extLst>
                  <a:ext uri="{FF2B5EF4-FFF2-40B4-BE49-F238E27FC236}">
                    <a16:creationId xmlns:a16="http://schemas.microsoft.com/office/drawing/2014/main" id="{EE8448FE-39F6-E24F-AC7C-A6803FBDB58F}"/>
                  </a:ext>
                </a:extLst>
              </p:cNvPr>
              <p:cNvGrpSpPr/>
              <p:nvPr/>
            </p:nvGrpSpPr>
            <p:grpSpPr>
              <a:xfrm>
                <a:off x="666750" y="2643077"/>
                <a:ext cx="1495425" cy="914400"/>
                <a:chOff x="666750" y="2628188"/>
                <a:chExt cx="1495425" cy="914400"/>
              </a:xfrm>
            </p:grpSpPr>
            <p:pic>
              <p:nvPicPr>
                <p:cNvPr id="68" name="Graphic 67">
                  <a:extLst>
                    <a:ext uri="{FF2B5EF4-FFF2-40B4-BE49-F238E27FC236}">
                      <a16:creationId xmlns:a16="http://schemas.microsoft.com/office/drawing/2014/main" id="{C0F7FD70-B965-4F45-8166-A955891BDD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7775" y="2628188"/>
                  <a:ext cx="914400" cy="914400"/>
                </a:xfrm>
                <a:prstGeom prst="rect">
                  <a:avLst/>
                </a:prstGeom>
              </p:spPr>
            </p:pic>
            <p:pic>
              <p:nvPicPr>
                <p:cNvPr id="69" name="Graphic 68">
                  <a:extLst>
                    <a:ext uri="{FF2B5EF4-FFF2-40B4-BE49-F238E27FC236}">
                      <a16:creationId xmlns:a16="http://schemas.microsoft.com/office/drawing/2014/main" id="{3359BFC3-FEF2-E04F-B4B5-FD3B9F1E5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750" y="2628188"/>
                  <a:ext cx="914400" cy="914400"/>
                </a:xfrm>
                <a:prstGeom prst="rect">
                  <a:avLst/>
                </a:prstGeom>
              </p:spPr>
            </p:pic>
          </p:grpSp>
          <p:sp>
            <p:nvSpPr>
              <p:cNvPr id="70" name="TextBox 69">
                <a:extLst>
                  <a:ext uri="{FF2B5EF4-FFF2-40B4-BE49-F238E27FC236}">
                    <a16:creationId xmlns:a16="http://schemas.microsoft.com/office/drawing/2014/main" id="{15B167D5-65B1-834E-A25B-67EB3342E76B}"/>
                  </a:ext>
                </a:extLst>
              </p:cNvPr>
              <p:cNvSpPr txBox="1"/>
              <p:nvPr/>
            </p:nvSpPr>
            <p:spPr>
              <a:xfrm>
                <a:off x="884556" y="3382989"/>
                <a:ext cx="1050288" cy="307777"/>
              </a:xfrm>
              <a:prstGeom prst="rect">
                <a:avLst/>
              </a:prstGeom>
              <a:noFill/>
            </p:spPr>
            <p:txBody>
              <a:bodyPr wrap="none" rtlCol="0">
                <a:spAutoFit/>
              </a:bodyPr>
              <a:lstStyle/>
              <a:p>
                <a:r>
                  <a:rPr lang="en-US" dirty="0"/>
                  <a:t>Customers</a:t>
                </a:r>
              </a:p>
            </p:txBody>
          </p:sp>
        </p:grpSp>
      </p:grpSp>
      <p:grpSp>
        <p:nvGrpSpPr>
          <p:cNvPr id="15" name="Group 14">
            <a:extLst>
              <a:ext uri="{FF2B5EF4-FFF2-40B4-BE49-F238E27FC236}">
                <a16:creationId xmlns:a16="http://schemas.microsoft.com/office/drawing/2014/main" id="{71D50FC5-A224-6147-AFCC-0388AB9340B6}"/>
              </a:ext>
            </a:extLst>
          </p:cNvPr>
          <p:cNvGrpSpPr/>
          <p:nvPr/>
        </p:nvGrpSpPr>
        <p:grpSpPr>
          <a:xfrm>
            <a:off x="833438" y="3500328"/>
            <a:ext cx="7477124" cy="1044363"/>
            <a:chOff x="666750" y="3500328"/>
            <a:chExt cx="7477124" cy="1044363"/>
          </a:xfrm>
        </p:grpSpPr>
        <p:pic>
          <p:nvPicPr>
            <p:cNvPr id="61" name="Graphic 60">
              <a:extLst>
                <a:ext uri="{FF2B5EF4-FFF2-40B4-BE49-F238E27FC236}">
                  <a16:creationId xmlns:a16="http://schemas.microsoft.com/office/drawing/2014/main" id="{A03D74EB-9A5A-0748-B4B5-29FF0886BE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8625" y="3500328"/>
              <a:ext cx="914400" cy="914400"/>
            </a:xfrm>
            <a:prstGeom prst="rect">
              <a:avLst/>
            </a:prstGeom>
          </p:spPr>
        </p:pic>
        <p:pic>
          <p:nvPicPr>
            <p:cNvPr id="63" name="Graphic 62">
              <a:extLst>
                <a:ext uri="{FF2B5EF4-FFF2-40B4-BE49-F238E27FC236}">
                  <a16:creationId xmlns:a16="http://schemas.microsoft.com/office/drawing/2014/main" id="{39805A65-81DB-CB40-9535-1ED09C0F83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9474" y="3500328"/>
              <a:ext cx="914400" cy="914400"/>
            </a:xfrm>
            <a:prstGeom prst="rect">
              <a:avLst/>
            </a:prstGeom>
          </p:spPr>
        </p:pic>
        <p:cxnSp>
          <p:nvCxnSpPr>
            <p:cNvPr id="65" name="Straight Arrow Connector 64">
              <a:extLst>
                <a:ext uri="{FF2B5EF4-FFF2-40B4-BE49-F238E27FC236}">
                  <a16:creationId xmlns:a16="http://schemas.microsoft.com/office/drawing/2014/main" id="{02D8BE7A-2B74-4F45-958D-A00C76A7F0E5}"/>
                </a:ext>
              </a:extLst>
            </p:cNvPr>
            <p:cNvCxnSpPr/>
            <p:nvPr/>
          </p:nvCxnSpPr>
          <p:spPr>
            <a:xfrm>
              <a:off x="5406628" y="3957528"/>
              <a:ext cx="1569244" cy="0"/>
            </a:xfrm>
            <a:prstGeom prst="straightConnector1">
              <a:avLst/>
            </a:prstGeom>
            <a:ln w="508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9A6AE40-2370-F24D-A8E4-94DD435A16AE}"/>
                </a:ext>
              </a:extLst>
            </p:cNvPr>
            <p:cNvCxnSpPr/>
            <p:nvPr/>
          </p:nvCxnSpPr>
          <p:spPr>
            <a:xfrm>
              <a:off x="2415778" y="3957528"/>
              <a:ext cx="1569244" cy="0"/>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41A92913-1045-9543-8190-07472E383F72}"/>
                </a:ext>
              </a:extLst>
            </p:cNvPr>
            <p:cNvGrpSpPr/>
            <p:nvPr/>
          </p:nvGrpSpPr>
          <p:grpSpPr>
            <a:xfrm>
              <a:off x="666750" y="3500328"/>
              <a:ext cx="1495425" cy="1044363"/>
              <a:chOff x="666750" y="3500328"/>
              <a:chExt cx="1495425" cy="1044363"/>
            </a:xfrm>
          </p:grpSpPr>
          <p:grpSp>
            <p:nvGrpSpPr>
              <p:cNvPr id="13" name="Group 12">
                <a:extLst>
                  <a:ext uri="{FF2B5EF4-FFF2-40B4-BE49-F238E27FC236}">
                    <a16:creationId xmlns:a16="http://schemas.microsoft.com/office/drawing/2014/main" id="{08B35961-4677-E74B-A3FC-2C49B7E79162}"/>
                  </a:ext>
                </a:extLst>
              </p:cNvPr>
              <p:cNvGrpSpPr/>
              <p:nvPr/>
            </p:nvGrpSpPr>
            <p:grpSpPr>
              <a:xfrm>
                <a:off x="666750" y="3500328"/>
                <a:ext cx="1495425" cy="914400"/>
                <a:chOff x="666750" y="3514503"/>
                <a:chExt cx="1495425" cy="914400"/>
              </a:xfrm>
            </p:grpSpPr>
            <p:pic>
              <p:nvPicPr>
                <p:cNvPr id="58" name="Graphic 57">
                  <a:extLst>
                    <a:ext uri="{FF2B5EF4-FFF2-40B4-BE49-F238E27FC236}">
                      <a16:creationId xmlns:a16="http://schemas.microsoft.com/office/drawing/2014/main" id="{8214E85C-A94E-7649-9C55-DDA973BC9A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47775" y="3514503"/>
                  <a:ext cx="914400" cy="914400"/>
                </a:xfrm>
                <a:prstGeom prst="rect">
                  <a:avLst/>
                </a:prstGeom>
              </p:spPr>
            </p:pic>
            <p:pic>
              <p:nvPicPr>
                <p:cNvPr id="59" name="Graphic 58">
                  <a:extLst>
                    <a:ext uri="{FF2B5EF4-FFF2-40B4-BE49-F238E27FC236}">
                      <a16:creationId xmlns:a16="http://schemas.microsoft.com/office/drawing/2014/main" id="{304BA6F5-0F01-5B44-B08C-06535F1475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750" y="3514503"/>
                  <a:ext cx="914400" cy="914400"/>
                </a:xfrm>
                <a:prstGeom prst="rect">
                  <a:avLst/>
                </a:prstGeom>
              </p:spPr>
            </p:pic>
          </p:grpSp>
          <p:sp>
            <p:nvSpPr>
              <p:cNvPr id="71" name="TextBox 70">
                <a:extLst>
                  <a:ext uri="{FF2B5EF4-FFF2-40B4-BE49-F238E27FC236}">
                    <a16:creationId xmlns:a16="http://schemas.microsoft.com/office/drawing/2014/main" id="{EF754C9F-72A6-BC42-92B7-BDF411C428F6}"/>
                  </a:ext>
                </a:extLst>
              </p:cNvPr>
              <p:cNvSpPr txBox="1"/>
              <p:nvPr/>
            </p:nvSpPr>
            <p:spPr>
              <a:xfrm>
                <a:off x="896461" y="4236914"/>
                <a:ext cx="1071127" cy="307777"/>
              </a:xfrm>
              <a:prstGeom prst="rect">
                <a:avLst/>
              </a:prstGeom>
              <a:noFill/>
            </p:spPr>
            <p:txBody>
              <a:bodyPr wrap="none" rtlCol="0">
                <a:spAutoFit/>
              </a:bodyPr>
              <a:lstStyle/>
              <a:p>
                <a:r>
                  <a:rPr lang="en-US" dirty="0"/>
                  <a:t>Employees</a:t>
                </a:r>
              </a:p>
            </p:txBody>
          </p:sp>
        </p:grpSp>
      </p:grpSp>
    </p:spTree>
    <p:extLst>
      <p:ext uri="{BB962C8B-B14F-4D97-AF65-F5344CB8AC3E}">
        <p14:creationId xmlns:p14="http://schemas.microsoft.com/office/powerpoint/2010/main" val="95053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2" name="Google Shape;139;p23" descr="Logo.png">
            <a:extLst>
              <a:ext uri="{FF2B5EF4-FFF2-40B4-BE49-F238E27FC236}">
                <a16:creationId xmlns:a16="http://schemas.microsoft.com/office/drawing/2014/main" id="{0DA6E547-ACB0-FC48-B282-1977D2C7CD24}"/>
              </a:ext>
            </a:extLst>
          </p:cNvPr>
          <p:cNvPicPr preferRelativeResize="0"/>
          <p:nvPr/>
        </p:nvPicPr>
        <p:blipFill>
          <a:blip r:embed="rId3">
            <a:alphaModFix/>
          </a:blip>
          <a:stretch>
            <a:fillRect/>
          </a:stretch>
        </p:blipFill>
        <p:spPr>
          <a:xfrm>
            <a:off x="4295500" y="4816775"/>
            <a:ext cx="553000" cy="198825"/>
          </a:xfrm>
          <a:prstGeom prst="rect">
            <a:avLst/>
          </a:prstGeom>
          <a:noFill/>
          <a:ln>
            <a:noFill/>
          </a:ln>
        </p:spPr>
      </p:pic>
      <p:sp>
        <p:nvSpPr>
          <p:cNvPr id="2" name="Rounded Rectangle 1">
            <a:extLst>
              <a:ext uri="{FF2B5EF4-FFF2-40B4-BE49-F238E27FC236}">
                <a16:creationId xmlns:a16="http://schemas.microsoft.com/office/drawing/2014/main" id="{AC455171-0D09-EF4A-A5CE-EEA0FA439A4F}"/>
              </a:ext>
            </a:extLst>
          </p:cNvPr>
          <p:cNvSpPr/>
          <p:nvPr/>
        </p:nvSpPr>
        <p:spPr>
          <a:xfrm>
            <a:off x="523875" y="814385"/>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EAFBA18-42DA-BD42-BB62-EF4C2FB369FD}"/>
              </a:ext>
            </a:extLst>
          </p:cNvPr>
          <p:cNvGrpSpPr/>
          <p:nvPr/>
        </p:nvGrpSpPr>
        <p:grpSpPr>
          <a:xfrm>
            <a:off x="4090987" y="814386"/>
            <a:ext cx="4052887" cy="914400"/>
            <a:chOff x="4090987" y="814386"/>
            <a:chExt cx="4052887" cy="914400"/>
          </a:xfrm>
        </p:grpSpPr>
        <p:pic>
          <p:nvPicPr>
            <p:cNvPr id="9" name="Graphic 8">
              <a:extLst>
                <a:ext uri="{FF2B5EF4-FFF2-40B4-BE49-F238E27FC236}">
                  <a16:creationId xmlns:a16="http://schemas.microsoft.com/office/drawing/2014/main" id="{CDBD85C2-6B5F-8A49-80F2-7007FA314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0987" y="814386"/>
              <a:ext cx="914400" cy="914400"/>
            </a:xfrm>
            <a:prstGeom prst="rect">
              <a:avLst/>
            </a:prstGeom>
          </p:spPr>
        </p:pic>
        <p:pic>
          <p:nvPicPr>
            <p:cNvPr id="11" name="Graphic 10">
              <a:extLst>
                <a:ext uri="{FF2B5EF4-FFF2-40B4-BE49-F238E27FC236}">
                  <a16:creationId xmlns:a16="http://schemas.microsoft.com/office/drawing/2014/main" id="{16480D75-5BCC-8E41-A4A7-1A541921F3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9474" y="814386"/>
              <a:ext cx="914400" cy="914400"/>
            </a:xfrm>
            <a:prstGeom prst="rect">
              <a:avLst/>
            </a:prstGeom>
          </p:spPr>
        </p:pic>
        <p:cxnSp>
          <p:nvCxnSpPr>
            <p:cNvPr id="56" name="Straight Arrow Connector 55">
              <a:extLst>
                <a:ext uri="{FF2B5EF4-FFF2-40B4-BE49-F238E27FC236}">
                  <a16:creationId xmlns:a16="http://schemas.microsoft.com/office/drawing/2014/main" id="{6FAD428C-04D1-4048-B363-196450D1CBA8}"/>
                </a:ext>
              </a:extLst>
            </p:cNvPr>
            <p:cNvCxnSpPr/>
            <p:nvPr/>
          </p:nvCxnSpPr>
          <p:spPr>
            <a:xfrm>
              <a:off x="5332809" y="1271586"/>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28AEA8D-9797-E54C-8935-86F823364A84}"/>
              </a:ext>
            </a:extLst>
          </p:cNvPr>
          <p:cNvSpPr txBox="1"/>
          <p:nvPr/>
        </p:nvSpPr>
        <p:spPr>
          <a:xfrm>
            <a:off x="812303" y="1117698"/>
            <a:ext cx="1239442" cy="307777"/>
          </a:xfrm>
          <a:prstGeom prst="rect">
            <a:avLst/>
          </a:prstGeom>
          <a:noFill/>
        </p:spPr>
        <p:txBody>
          <a:bodyPr wrap="none" rtlCol="0">
            <a:spAutoFit/>
          </a:bodyPr>
          <a:lstStyle/>
          <a:p>
            <a:r>
              <a:rPr lang="en-US" dirty="0"/>
              <a:t>Development</a:t>
            </a:r>
          </a:p>
        </p:txBody>
      </p:sp>
      <p:sp>
        <p:nvSpPr>
          <p:cNvPr id="28" name="Rounded Rectangle 27">
            <a:extLst>
              <a:ext uri="{FF2B5EF4-FFF2-40B4-BE49-F238E27FC236}">
                <a16:creationId xmlns:a16="http://schemas.microsoft.com/office/drawing/2014/main" id="{1C727F66-AD93-B143-B359-B66A05D83F07}"/>
              </a:ext>
            </a:extLst>
          </p:cNvPr>
          <p:cNvSpPr/>
          <p:nvPr/>
        </p:nvSpPr>
        <p:spPr>
          <a:xfrm>
            <a:off x="547687" y="1945927"/>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37D6783-4740-D646-9D74-66E03C4C5AFB}"/>
              </a:ext>
            </a:extLst>
          </p:cNvPr>
          <p:cNvGrpSpPr/>
          <p:nvPr/>
        </p:nvGrpSpPr>
        <p:grpSpPr>
          <a:xfrm>
            <a:off x="4114799" y="1945928"/>
            <a:ext cx="4052887" cy="914400"/>
            <a:chOff x="4114799" y="1880468"/>
            <a:chExt cx="4052887" cy="914400"/>
          </a:xfrm>
        </p:grpSpPr>
        <p:pic>
          <p:nvPicPr>
            <p:cNvPr id="29" name="Graphic 28">
              <a:extLst>
                <a:ext uri="{FF2B5EF4-FFF2-40B4-BE49-F238E27FC236}">
                  <a16:creationId xmlns:a16="http://schemas.microsoft.com/office/drawing/2014/main" id="{1C549811-7BBF-A04B-9232-54E0F86BF0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799" y="1880468"/>
              <a:ext cx="914400" cy="914400"/>
            </a:xfrm>
            <a:prstGeom prst="rect">
              <a:avLst/>
            </a:prstGeom>
          </p:spPr>
        </p:pic>
        <p:pic>
          <p:nvPicPr>
            <p:cNvPr id="30" name="Graphic 29">
              <a:extLst>
                <a:ext uri="{FF2B5EF4-FFF2-40B4-BE49-F238E27FC236}">
                  <a16:creationId xmlns:a16="http://schemas.microsoft.com/office/drawing/2014/main" id="{A594DF78-5D58-254E-96B4-480EEB6619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3286" y="1880468"/>
              <a:ext cx="914400" cy="914400"/>
            </a:xfrm>
            <a:prstGeom prst="rect">
              <a:avLst/>
            </a:prstGeom>
          </p:spPr>
        </p:pic>
        <p:cxnSp>
          <p:nvCxnSpPr>
            <p:cNvPr id="31" name="Straight Arrow Connector 30">
              <a:extLst>
                <a:ext uri="{FF2B5EF4-FFF2-40B4-BE49-F238E27FC236}">
                  <a16:creationId xmlns:a16="http://schemas.microsoft.com/office/drawing/2014/main" id="{4B813CC8-57D0-DF4C-89E5-0BFBD332AA0C}"/>
                </a:ext>
              </a:extLst>
            </p:cNvPr>
            <p:cNvCxnSpPr/>
            <p:nvPr/>
          </p:nvCxnSpPr>
          <p:spPr>
            <a:xfrm>
              <a:off x="5356621" y="2337668"/>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08EAEB79-5A94-5F4D-946A-403E6265B4A4}"/>
              </a:ext>
            </a:extLst>
          </p:cNvPr>
          <p:cNvSpPr txBox="1"/>
          <p:nvPr/>
        </p:nvSpPr>
        <p:spPr>
          <a:xfrm>
            <a:off x="812303" y="2249239"/>
            <a:ext cx="1638590" cy="307777"/>
          </a:xfrm>
          <a:prstGeom prst="rect">
            <a:avLst/>
          </a:prstGeom>
          <a:noFill/>
        </p:spPr>
        <p:txBody>
          <a:bodyPr wrap="none" rtlCol="0">
            <a:spAutoFit/>
          </a:bodyPr>
          <a:lstStyle/>
          <a:p>
            <a:r>
              <a:rPr lang="en-US" dirty="0"/>
              <a:t>Quality Assurance</a:t>
            </a:r>
          </a:p>
        </p:txBody>
      </p:sp>
      <p:sp>
        <p:nvSpPr>
          <p:cNvPr id="33" name="Rounded Rectangle 32">
            <a:extLst>
              <a:ext uri="{FF2B5EF4-FFF2-40B4-BE49-F238E27FC236}">
                <a16:creationId xmlns:a16="http://schemas.microsoft.com/office/drawing/2014/main" id="{CDB4F24A-B75D-484A-A2ED-792194E0CA9E}"/>
              </a:ext>
            </a:extLst>
          </p:cNvPr>
          <p:cNvSpPr/>
          <p:nvPr/>
        </p:nvSpPr>
        <p:spPr>
          <a:xfrm>
            <a:off x="523875" y="3077468"/>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B54D0F0-C6E2-3D4F-A987-A514E26EC5E0}"/>
              </a:ext>
            </a:extLst>
          </p:cNvPr>
          <p:cNvGrpSpPr/>
          <p:nvPr/>
        </p:nvGrpSpPr>
        <p:grpSpPr>
          <a:xfrm>
            <a:off x="4090987" y="3077469"/>
            <a:ext cx="4052887" cy="914400"/>
            <a:chOff x="4090987" y="3077469"/>
            <a:chExt cx="4052887" cy="914400"/>
          </a:xfrm>
        </p:grpSpPr>
        <p:pic>
          <p:nvPicPr>
            <p:cNvPr id="34" name="Graphic 33">
              <a:extLst>
                <a:ext uri="{FF2B5EF4-FFF2-40B4-BE49-F238E27FC236}">
                  <a16:creationId xmlns:a16="http://schemas.microsoft.com/office/drawing/2014/main" id="{F258142D-6763-B046-B0C0-9992A6B1A4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0987" y="3077469"/>
              <a:ext cx="914400" cy="914400"/>
            </a:xfrm>
            <a:prstGeom prst="rect">
              <a:avLst/>
            </a:prstGeom>
          </p:spPr>
        </p:pic>
        <p:pic>
          <p:nvPicPr>
            <p:cNvPr id="35" name="Graphic 34">
              <a:extLst>
                <a:ext uri="{FF2B5EF4-FFF2-40B4-BE49-F238E27FC236}">
                  <a16:creationId xmlns:a16="http://schemas.microsoft.com/office/drawing/2014/main" id="{591C4AAC-3636-AB43-A4FA-E2EC9F45F9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9474" y="3077469"/>
              <a:ext cx="914400" cy="914400"/>
            </a:xfrm>
            <a:prstGeom prst="rect">
              <a:avLst/>
            </a:prstGeom>
          </p:spPr>
        </p:pic>
        <p:cxnSp>
          <p:nvCxnSpPr>
            <p:cNvPr id="36" name="Straight Arrow Connector 35">
              <a:extLst>
                <a:ext uri="{FF2B5EF4-FFF2-40B4-BE49-F238E27FC236}">
                  <a16:creationId xmlns:a16="http://schemas.microsoft.com/office/drawing/2014/main" id="{1E481455-2376-5C4A-ABAF-EF77E01E5004}"/>
                </a:ext>
              </a:extLst>
            </p:cNvPr>
            <p:cNvCxnSpPr/>
            <p:nvPr/>
          </p:nvCxnSpPr>
          <p:spPr>
            <a:xfrm>
              <a:off x="5332809" y="3534669"/>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9D135AE-538A-CE4E-B1E8-6B012BEE41FA}"/>
              </a:ext>
            </a:extLst>
          </p:cNvPr>
          <p:cNvSpPr txBox="1"/>
          <p:nvPr/>
        </p:nvSpPr>
        <p:spPr>
          <a:xfrm>
            <a:off x="812303" y="3380780"/>
            <a:ext cx="1040670" cy="307777"/>
          </a:xfrm>
          <a:prstGeom prst="rect">
            <a:avLst/>
          </a:prstGeom>
          <a:noFill/>
        </p:spPr>
        <p:txBody>
          <a:bodyPr wrap="none" rtlCol="0">
            <a:spAutoFit/>
          </a:bodyPr>
          <a:lstStyle/>
          <a:p>
            <a:r>
              <a:rPr lang="en-US" dirty="0"/>
              <a:t>Production</a:t>
            </a:r>
          </a:p>
        </p:txBody>
      </p:sp>
    </p:spTree>
    <p:extLst>
      <p:ext uri="{BB962C8B-B14F-4D97-AF65-F5344CB8AC3E}">
        <p14:creationId xmlns:p14="http://schemas.microsoft.com/office/powerpoint/2010/main" val="3434534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2" name="Google Shape;139;p23" descr="Logo.png">
            <a:extLst>
              <a:ext uri="{FF2B5EF4-FFF2-40B4-BE49-F238E27FC236}">
                <a16:creationId xmlns:a16="http://schemas.microsoft.com/office/drawing/2014/main" id="{0DA6E547-ACB0-FC48-B282-1977D2C7CD24}"/>
              </a:ext>
            </a:extLst>
          </p:cNvPr>
          <p:cNvPicPr preferRelativeResize="0"/>
          <p:nvPr/>
        </p:nvPicPr>
        <p:blipFill>
          <a:blip r:embed="rId3">
            <a:alphaModFix/>
          </a:blip>
          <a:stretch>
            <a:fillRect/>
          </a:stretch>
        </p:blipFill>
        <p:spPr>
          <a:xfrm>
            <a:off x="4295500" y="4816775"/>
            <a:ext cx="553000" cy="198825"/>
          </a:xfrm>
          <a:prstGeom prst="rect">
            <a:avLst/>
          </a:prstGeom>
          <a:noFill/>
          <a:ln>
            <a:noFill/>
          </a:ln>
        </p:spPr>
      </p:pic>
      <p:sp>
        <p:nvSpPr>
          <p:cNvPr id="2" name="Rounded Rectangle 1">
            <a:extLst>
              <a:ext uri="{FF2B5EF4-FFF2-40B4-BE49-F238E27FC236}">
                <a16:creationId xmlns:a16="http://schemas.microsoft.com/office/drawing/2014/main" id="{AC455171-0D09-EF4A-A5CE-EEA0FA439A4F}"/>
              </a:ext>
            </a:extLst>
          </p:cNvPr>
          <p:cNvSpPr/>
          <p:nvPr/>
        </p:nvSpPr>
        <p:spPr>
          <a:xfrm>
            <a:off x="523875" y="1415178"/>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C763B05-69D3-BA46-B4FC-74801719CBD4}"/>
              </a:ext>
            </a:extLst>
          </p:cNvPr>
          <p:cNvGrpSpPr/>
          <p:nvPr/>
        </p:nvGrpSpPr>
        <p:grpSpPr>
          <a:xfrm>
            <a:off x="4090987" y="1415179"/>
            <a:ext cx="4052887" cy="914400"/>
            <a:chOff x="4090987" y="1415179"/>
            <a:chExt cx="4052887" cy="914400"/>
          </a:xfrm>
        </p:grpSpPr>
        <p:pic>
          <p:nvPicPr>
            <p:cNvPr id="9" name="Graphic 8">
              <a:extLst>
                <a:ext uri="{FF2B5EF4-FFF2-40B4-BE49-F238E27FC236}">
                  <a16:creationId xmlns:a16="http://schemas.microsoft.com/office/drawing/2014/main" id="{CDBD85C2-6B5F-8A49-80F2-7007FA314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0987" y="1415179"/>
              <a:ext cx="914400" cy="914400"/>
            </a:xfrm>
            <a:prstGeom prst="rect">
              <a:avLst/>
            </a:prstGeom>
          </p:spPr>
        </p:pic>
        <p:pic>
          <p:nvPicPr>
            <p:cNvPr id="11" name="Graphic 10">
              <a:extLst>
                <a:ext uri="{FF2B5EF4-FFF2-40B4-BE49-F238E27FC236}">
                  <a16:creationId xmlns:a16="http://schemas.microsoft.com/office/drawing/2014/main" id="{16480D75-5BCC-8E41-A4A7-1A541921F3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9474" y="1415179"/>
              <a:ext cx="914400" cy="914400"/>
            </a:xfrm>
            <a:prstGeom prst="rect">
              <a:avLst/>
            </a:prstGeom>
          </p:spPr>
        </p:pic>
        <p:cxnSp>
          <p:nvCxnSpPr>
            <p:cNvPr id="56" name="Straight Arrow Connector 55">
              <a:extLst>
                <a:ext uri="{FF2B5EF4-FFF2-40B4-BE49-F238E27FC236}">
                  <a16:creationId xmlns:a16="http://schemas.microsoft.com/office/drawing/2014/main" id="{6FAD428C-04D1-4048-B363-196450D1CBA8}"/>
                </a:ext>
              </a:extLst>
            </p:cNvPr>
            <p:cNvCxnSpPr/>
            <p:nvPr/>
          </p:nvCxnSpPr>
          <p:spPr>
            <a:xfrm>
              <a:off x="5332809" y="1872379"/>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28AEA8D-9797-E54C-8935-86F823364A84}"/>
              </a:ext>
            </a:extLst>
          </p:cNvPr>
          <p:cNvSpPr txBox="1"/>
          <p:nvPr/>
        </p:nvSpPr>
        <p:spPr>
          <a:xfrm>
            <a:off x="812303" y="1718490"/>
            <a:ext cx="1239442" cy="307777"/>
          </a:xfrm>
          <a:prstGeom prst="rect">
            <a:avLst/>
          </a:prstGeom>
          <a:noFill/>
        </p:spPr>
        <p:txBody>
          <a:bodyPr wrap="none" rtlCol="0">
            <a:spAutoFit/>
          </a:bodyPr>
          <a:lstStyle/>
          <a:p>
            <a:r>
              <a:rPr lang="en-US" dirty="0"/>
              <a:t>Development</a:t>
            </a:r>
          </a:p>
        </p:txBody>
      </p:sp>
      <p:sp>
        <p:nvSpPr>
          <p:cNvPr id="33" name="Rounded Rectangle 32">
            <a:extLst>
              <a:ext uri="{FF2B5EF4-FFF2-40B4-BE49-F238E27FC236}">
                <a16:creationId xmlns:a16="http://schemas.microsoft.com/office/drawing/2014/main" id="{CDB4F24A-B75D-484A-A2ED-792194E0CA9E}"/>
              </a:ext>
            </a:extLst>
          </p:cNvPr>
          <p:cNvSpPr/>
          <p:nvPr/>
        </p:nvSpPr>
        <p:spPr>
          <a:xfrm>
            <a:off x="523875" y="2794868"/>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6D171A55-A475-7144-B527-19CBD00BB614}"/>
              </a:ext>
            </a:extLst>
          </p:cNvPr>
          <p:cNvGrpSpPr/>
          <p:nvPr/>
        </p:nvGrpSpPr>
        <p:grpSpPr>
          <a:xfrm>
            <a:off x="4090987" y="2794869"/>
            <a:ext cx="4052887" cy="914400"/>
            <a:chOff x="4090987" y="2794869"/>
            <a:chExt cx="4052887" cy="914400"/>
          </a:xfrm>
        </p:grpSpPr>
        <p:pic>
          <p:nvPicPr>
            <p:cNvPr id="34" name="Graphic 33">
              <a:extLst>
                <a:ext uri="{FF2B5EF4-FFF2-40B4-BE49-F238E27FC236}">
                  <a16:creationId xmlns:a16="http://schemas.microsoft.com/office/drawing/2014/main" id="{F258142D-6763-B046-B0C0-9992A6B1A4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0987" y="2794869"/>
              <a:ext cx="914400" cy="914400"/>
            </a:xfrm>
            <a:prstGeom prst="rect">
              <a:avLst/>
            </a:prstGeom>
          </p:spPr>
        </p:pic>
        <p:pic>
          <p:nvPicPr>
            <p:cNvPr id="35" name="Graphic 34">
              <a:extLst>
                <a:ext uri="{FF2B5EF4-FFF2-40B4-BE49-F238E27FC236}">
                  <a16:creationId xmlns:a16="http://schemas.microsoft.com/office/drawing/2014/main" id="{591C4AAC-3636-AB43-A4FA-E2EC9F45F9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9474" y="2794869"/>
              <a:ext cx="914400" cy="914400"/>
            </a:xfrm>
            <a:prstGeom prst="rect">
              <a:avLst/>
            </a:prstGeom>
          </p:spPr>
        </p:pic>
        <p:cxnSp>
          <p:nvCxnSpPr>
            <p:cNvPr id="36" name="Straight Arrow Connector 35">
              <a:extLst>
                <a:ext uri="{FF2B5EF4-FFF2-40B4-BE49-F238E27FC236}">
                  <a16:creationId xmlns:a16="http://schemas.microsoft.com/office/drawing/2014/main" id="{1E481455-2376-5C4A-ABAF-EF77E01E5004}"/>
                </a:ext>
              </a:extLst>
            </p:cNvPr>
            <p:cNvCxnSpPr/>
            <p:nvPr/>
          </p:nvCxnSpPr>
          <p:spPr>
            <a:xfrm>
              <a:off x="5332809" y="3252069"/>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9D135AE-538A-CE4E-B1E8-6B012BEE41FA}"/>
              </a:ext>
            </a:extLst>
          </p:cNvPr>
          <p:cNvSpPr txBox="1"/>
          <p:nvPr/>
        </p:nvSpPr>
        <p:spPr>
          <a:xfrm>
            <a:off x="812303" y="3098180"/>
            <a:ext cx="1040670" cy="307777"/>
          </a:xfrm>
          <a:prstGeom prst="rect">
            <a:avLst/>
          </a:prstGeom>
          <a:noFill/>
        </p:spPr>
        <p:txBody>
          <a:bodyPr wrap="none" rtlCol="0">
            <a:spAutoFit/>
          </a:bodyPr>
          <a:lstStyle/>
          <a:p>
            <a:r>
              <a:rPr lang="en-US" dirty="0"/>
              <a:t>Production</a:t>
            </a:r>
          </a:p>
        </p:txBody>
      </p:sp>
    </p:spTree>
    <p:extLst>
      <p:ext uri="{BB962C8B-B14F-4D97-AF65-F5344CB8AC3E}">
        <p14:creationId xmlns:p14="http://schemas.microsoft.com/office/powerpoint/2010/main" val="922315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2" name="Google Shape;139;p23" descr="Logo.png">
            <a:extLst>
              <a:ext uri="{FF2B5EF4-FFF2-40B4-BE49-F238E27FC236}">
                <a16:creationId xmlns:a16="http://schemas.microsoft.com/office/drawing/2014/main" id="{0DA6E547-ACB0-FC48-B282-1977D2C7CD24}"/>
              </a:ext>
            </a:extLst>
          </p:cNvPr>
          <p:cNvPicPr preferRelativeResize="0"/>
          <p:nvPr/>
        </p:nvPicPr>
        <p:blipFill>
          <a:blip r:embed="rId3">
            <a:alphaModFix/>
          </a:blip>
          <a:stretch>
            <a:fillRect/>
          </a:stretch>
        </p:blipFill>
        <p:spPr>
          <a:xfrm>
            <a:off x="4295500" y="4816775"/>
            <a:ext cx="553000" cy="198825"/>
          </a:xfrm>
          <a:prstGeom prst="rect">
            <a:avLst/>
          </a:prstGeom>
          <a:noFill/>
          <a:ln>
            <a:noFill/>
          </a:ln>
        </p:spPr>
      </p:pic>
      <p:sp>
        <p:nvSpPr>
          <p:cNvPr id="2" name="Rounded Rectangle 1">
            <a:extLst>
              <a:ext uri="{FF2B5EF4-FFF2-40B4-BE49-F238E27FC236}">
                <a16:creationId xmlns:a16="http://schemas.microsoft.com/office/drawing/2014/main" id="{AC455171-0D09-EF4A-A5CE-EEA0FA439A4F}"/>
              </a:ext>
            </a:extLst>
          </p:cNvPr>
          <p:cNvSpPr/>
          <p:nvPr/>
        </p:nvSpPr>
        <p:spPr>
          <a:xfrm>
            <a:off x="523875" y="814385"/>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7D3A7A3-9DA4-F44F-9A97-212E6608B5C2}"/>
              </a:ext>
            </a:extLst>
          </p:cNvPr>
          <p:cNvGrpSpPr/>
          <p:nvPr/>
        </p:nvGrpSpPr>
        <p:grpSpPr>
          <a:xfrm>
            <a:off x="4090987" y="814386"/>
            <a:ext cx="4052887" cy="914400"/>
            <a:chOff x="4090987" y="814386"/>
            <a:chExt cx="4052887" cy="914400"/>
          </a:xfrm>
        </p:grpSpPr>
        <p:pic>
          <p:nvPicPr>
            <p:cNvPr id="9" name="Graphic 8">
              <a:extLst>
                <a:ext uri="{FF2B5EF4-FFF2-40B4-BE49-F238E27FC236}">
                  <a16:creationId xmlns:a16="http://schemas.microsoft.com/office/drawing/2014/main" id="{CDBD85C2-6B5F-8A49-80F2-7007FA314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0987" y="814386"/>
              <a:ext cx="914400" cy="914400"/>
            </a:xfrm>
            <a:prstGeom prst="rect">
              <a:avLst/>
            </a:prstGeom>
          </p:spPr>
        </p:pic>
        <p:pic>
          <p:nvPicPr>
            <p:cNvPr id="11" name="Graphic 10">
              <a:extLst>
                <a:ext uri="{FF2B5EF4-FFF2-40B4-BE49-F238E27FC236}">
                  <a16:creationId xmlns:a16="http://schemas.microsoft.com/office/drawing/2014/main" id="{16480D75-5BCC-8E41-A4A7-1A541921F3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9474" y="814386"/>
              <a:ext cx="914400" cy="914400"/>
            </a:xfrm>
            <a:prstGeom prst="rect">
              <a:avLst/>
            </a:prstGeom>
          </p:spPr>
        </p:pic>
        <p:cxnSp>
          <p:nvCxnSpPr>
            <p:cNvPr id="56" name="Straight Arrow Connector 55">
              <a:extLst>
                <a:ext uri="{FF2B5EF4-FFF2-40B4-BE49-F238E27FC236}">
                  <a16:creationId xmlns:a16="http://schemas.microsoft.com/office/drawing/2014/main" id="{6FAD428C-04D1-4048-B363-196450D1CBA8}"/>
                </a:ext>
              </a:extLst>
            </p:cNvPr>
            <p:cNvCxnSpPr/>
            <p:nvPr/>
          </p:nvCxnSpPr>
          <p:spPr>
            <a:xfrm>
              <a:off x="5332809" y="1271586"/>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28AEA8D-9797-E54C-8935-86F823364A84}"/>
              </a:ext>
            </a:extLst>
          </p:cNvPr>
          <p:cNvSpPr txBox="1"/>
          <p:nvPr/>
        </p:nvSpPr>
        <p:spPr>
          <a:xfrm>
            <a:off x="812303" y="1117697"/>
            <a:ext cx="1258678" cy="307777"/>
          </a:xfrm>
          <a:prstGeom prst="rect">
            <a:avLst/>
          </a:prstGeom>
          <a:noFill/>
        </p:spPr>
        <p:txBody>
          <a:bodyPr wrap="none" rtlCol="0">
            <a:spAutoFit/>
          </a:bodyPr>
          <a:lstStyle/>
          <a:p>
            <a:r>
              <a:rPr lang="en-US" dirty="0"/>
              <a:t>company-dev</a:t>
            </a:r>
          </a:p>
        </p:txBody>
      </p:sp>
      <p:sp>
        <p:nvSpPr>
          <p:cNvPr id="28" name="Rounded Rectangle 27">
            <a:extLst>
              <a:ext uri="{FF2B5EF4-FFF2-40B4-BE49-F238E27FC236}">
                <a16:creationId xmlns:a16="http://schemas.microsoft.com/office/drawing/2014/main" id="{1C727F66-AD93-B143-B359-B66A05D83F07}"/>
              </a:ext>
            </a:extLst>
          </p:cNvPr>
          <p:cNvSpPr/>
          <p:nvPr/>
        </p:nvSpPr>
        <p:spPr>
          <a:xfrm>
            <a:off x="547687" y="1945927"/>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ADFCED22-AD45-3E41-958A-D3B9C50C449C}"/>
              </a:ext>
            </a:extLst>
          </p:cNvPr>
          <p:cNvGrpSpPr/>
          <p:nvPr/>
        </p:nvGrpSpPr>
        <p:grpSpPr>
          <a:xfrm>
            <a:off x="4114799" y="1945928"/>
            <a:ext cx="4052887" cy="914400"/>
            <a:chOff x="4114799" y="1880468"/>
            <a:chExt cx="4052887" cy="914400"/>
          </a:xfrm>
        </p:grpSpPr>
        <p:pic>
          <p:nvPicPr>
            <p:cNvPr id="29" name="Graphic 28">
              <a:extLst>
                <a:ext uri="{FF2B5EF4-FFF2-40B4-BE49-F238E27FC236}">
                  <a16:creationId xmlns:a16="http://schemas.microsoft.com/office/drawing/2014/main" id="{1C549811-7BBF-A04B-9232-54E0F86BF0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799" y="1880468"/>
              <a:ext cx="914400" cy="914400"/>
            </a:xfrm>
            <a:prstGeom prst="rect">
              <a:avLst/>
            </a:prstGeom>
          </p:spPr>
        </p:pic>
        <p:pic>
          <p:nvPicPr>
            <p:cNvPr id="30" name="Graphic 29">
              <a:extLst>
                <a:ext uri="{FF2B5EF4-FFF2-40B4-BE49-F238E27FC236}">
                  <a16:creationId xmlns:a16="http://schemas.microsoft.com/office/drawing/2014/main" id="{A594DF78-5D58-254E-96B4-480EEB6619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3286" y="1880468"/>
              <a:ext cx="914400" cy="914400"/>
            </a:xfrm>
            <a:prstGeom prst="rect">
              <a:avLst/>
            </a:prstGeom>
          </p:spPr>
        </p:pic>
        <p:cxnSp>
          <p:nvCxnSpPr>
            <p:cNvPr id="31" name="Straight Arrow Connector 30">
              <a:extLst>
                <a:ext uri="{FF2B5EF4-FFF2-40B4-BE49-F238E27FC236}">
                  <a16:creationId xmlns:a16="http://schemas.microsoft.com/office/drawing/2014/main" id="{4B813CC8-57D0-DF4C-89E5-0BFBD332AA0C}"/>
                </a:ext>
              </a:extLst>
            </p:cNvPr>
            <p:cNvCxnSpPr/>
            <p:nvPr/>
          </p:nvCxnSpPr>
          <p:spPr>
            <a:xfrm>
              <a:off x="5356621" y="2337668"/>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08EAEB79-5A94-5F4D-946A-403E6265B4A4}"/>
              </a:ext>
            </a:extLst>
          </p:cNvPr>
          <p:cNvSpPr txBox="1"/>
          <p:nvPr/>
        </p:nvSpPr>
        <p:spPr>
          <a:xfrm>
            <a:off x="812303" y="2249239"/>
            <a:ext cx="1168910" cy="307777"/>
          </a:xfrm>
          <a:prstGeom prst="rect">
            <a:avLst/>
          </a:prstGeom>
          <a:noFill/>
        </p:spPr>
        <p:txBody>
          <a:bodyPr wrap="none" rtlCol="0">
            <a:spAutoFit/>
          </a:bodyPr>
          <a:lstStyle/>
          <a:p>
            <a:r>
              <a:rPr lang="en-US" dirty="0"/>
              <a:t>company-</a:t>
            </a:r>
            <a:r>
              <a:rPr lang="en-US" dirty="0" err="1"/>
              <a:t>qa</a:t>
            </a:r>
            <a:endParaRPr lang="en-US" dirty="0"/>
          </a:p>
        </p:txBody>
      </p:sp>
      <p:sp>
        <p:nvSpPr>
          <p:cNvPr id="33" name="Rounded Rectangle 32">
            <a:extLst>
              <a:ext uri="{FF2B5EF4-FFF2-40B4-BE49-F238E27FC236}">
                <a16:creationId xmlns:a16="http://schemas.microsoft.com/office/drawing/2014/main" id="{CDB4F24A-B75D-484A-A2ED-792194E0CA9E}"/>
              </a:ext>
            </a:extLst>
          </p:cNvPr>
          <p:cNvSpPr/>
          <p:nvPr/>
        </p:nvSpPr>
        <p:spPr>
          <a:xfrm>
            <a:off x="523875" y="3077468"/>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D5517DFD-DAB0-5348-8193-8E316250F049}"/>
              </a:ext>
            </a:extLst>
          </p:cNvPr>
          <p:cNvGrpSpPr/>
          <p:nvPr/>
        </p:nvGrpSpPr>
        <p:grpSpPr>
          <a:xfrm>
            <a:off x="4090987" y="3077469"/>
            <a:ext cx="4052887" cy="914400"/>
            <a:chOff x="4090987" y="3077469"/>
            <a:chExt cx="4052887" cy="914400"/>
          </a:xfrm>
        </p:grpSpPr>
        <p:pic>
          <p:nvPicPr>
            <p:cNvPr id="34" name="Graphic 33">
              <a:extLst>
                <a:ext uri="{FF2B5EF4-FFF2-40B4-BE49-F238E27FC236}">
                  <a16:creationId xmlns:a16="http://schemas.microsoft.com/office/drawing/2014/main" id="{F258142D-6763-B046-B0C0-9992A6B1A4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0987" y="3077469"/>
              <a:ext cx="914400" cy="914400"/>
            </a:xfrm>
            <a:prstGeom prst="rect">
              <a:avLst/>
            </a:prstGeom>
          </p:spPr>
        </p:pic>
        <p:pic>
          <p:nvPicPr>
            <p:cNvPr id="35" name="Graphic 34">
              <a:extLst>
                <a:ext uri="{FF2B5EF4-FFF2-40B4-BE49-F238E27FC236}">
                  <a16:creationId xmlns:a16="http://schemas.microsoft.com/office/drawing/2014/main" id="{591C4AAC-3636-AB43-A4FA-E2EC9F45F9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9474" y="3077469"/>
              <a:ext cx="914400" cy="914400"/>
            </a:xfrm>
            <a:prstGeom prst="rect">
              <a:avLst/>
            </a:prstGeom>
          </p:spPr>
        </p:pic>
        <p:cxnSp>
          <p:nvCxnSpPr>
            <p:cNvPr id="36" name="Straight Arrow Connector 35">
              <a:extLst>
                <a:ext uri="{FF2B5EF4-FFF2-40B4-BE49-F238E27FC236}">
                  <a16:creationId xmlns:a16="http://schemas.microsoft.com/office/drawing/2014/main" id="{1E481455-2376-5C4A-ABAF-EF77E01E5004}"/>
                </a:ext>
              </a:extLst>
            </p:cNvPr>
            <p:cNvCxnSpPr/>
            <p:nvPr/>
          </p:nvCxnSpPr>
          <p:spPr>
            <a:xfrm>
              <a:off x="5332809" y="3534669"/>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9D135AE-538A-CE4E-B1E8-6B012BEE41FA}"/>
              </a:ext>
            </a:extLst>
          </p:cNvPr>
          <p:cNvSpPr txBox="1"/>
          <p:nvPr/>
        </p:nvSpPr>
        <p:spPr>
          <a:xfrm>
            <a:off x="812303" y="3380780"/>
            <a:ext cx="1327608" cy="307777"/>
          </a:xfrm>
          <a:prstGeom prst="rect">
            <a:avLst/>
          </a:prstGeom>
          <a:noFill/>
        </p:spPr>
        <p:txBody>
          <a:bodyPr wrap="none" rtlCol="0">
            <a:spAutoFit/>
          </a:bodyPr>
          <a:lstStyle/>
          <a:p>
            <a:r>
              <a:rPr lang="en-US" dirty="0"/>
              <a:t>company-prod</a:t>
            </a:r>
          </a:p>
        </p:txBody>
      </p:sp>
    </p:spTree>
    <p:extLst>
      <p:ext uri="{BB962C8B-B14F-4D97-AF65-F5344CB8AC3E}">
        <p14:creationId xmlns:p14="http://schemas.microsoft.com/office/powerpoint/2010/main" val="17145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2" name="Google Shape;139;p23" descr="Logo.png">
            <a:extLst>
              <a:ext uri="{FF2B5EF4-FFF2-40B4-BE49-F238E27FC236}">
                <a16:creationId xmlns:a16="http://schemas.microsoft.com/office/drawing/2014/main" id="{0DA6E547-ACB0-FC48-B282-1977D2C7CD24}"/>
              </a:ext>
            </a:extLst>
          </p:cNvPr>
          <p:cNvPicPr preferRelativeResize="0"/>
          <p:nvPr/>
        </p:nvPicPr>
        <p:blipFill>
          <a:blip r:embed="rId3">
            <a:alphaModFix/>
          </a:blip>
          <a:stretch>
            <a:fillRect/>
          </a:stretch>
        </p:blipFill>
        <p:spPr>
          <a:xfrm>
            <a:off x="4295500" y="4816775"/>
            <a:ext cx="553000" cy="198825"/>
          </a:xfrm>
          <a:prstGeom prst="rect">
            <a:avLst/>
          </a:prstGeom>
          <a:noFill/>
          <a:ln>
            <a:noFill/>
          </a:ln>
        </p:spPr>
      </p:pic>
      <p:sp>
        <p:nvSpPr>
          <p:cNvPr id="2" name="Rounded Rectangle 1">
            <a:extLst>
              <a:ext uri="{FF2B5EF4-FFF2-40B4-BE49-F238E27FC236}">
                <a16:creationId xmlns:a16="http://schemas.microsoft.com/office/drawing/2014/main" id="{AC455171-0D09-EF4A-A5CE-EEA0FA439A4F}"/>
              </a:ext>
            </a:extLst>
          </p:cNvPr>
          <p:cNvSpPr/>
          <p:nvPr/>
        </p:nvSpPr>
        <p:spPr>
          <a:xfrm>
            <a:off x="523875" y="814385"/>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993C088-02ED-7947-9B35-8B60DF9A63D5}"/>
              </a:ext>
            </a:extLst>
          </p:cNvPr>
          <p:cNvGrpSpPr/>
          <p:nvPr/>
        </p:nvGrpSpPr>
        <p:grpSpPr>
          <a:xfrm>
            <a:off x="4090987" y="814386"/>
            <a:ext cx="4052887" cy="914400"/>
            <a:chOff x="4090987" y="814386"/>
            <a:chExt cx="4052887" cy="914400"/>
          </a:xfrm>
        </p:grpSpPr>
        <p:pic>
          <p:nvPicPr>
            <p:cNvPr id="9" name="Graphic 8">
              <a:extLst>
                <a:ext uri="{FF2B5EF4-FFF2-40B4-BE49-F238E27FC236}">
                  <a16:creationId xmlns:a16="http://schemas.microsoft.com/office/drawing/2014/main" id="{CDBD85C2-6B5F-8A49-80F2-7007FA3142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0987" y="814386"/>
              <a:ext cx="914400" cy="914400"/>
            </a:xfrm>
            <a:prstGeom prst="rect">
              <a:avLst/>
            </a:prstGeom>
          </p:spPr>
        </p:pic>
        <p:pic>
          <p:nvPicPr>
            <p:cNvPr id="11" name="Graphic 10">
              <a:extLst>
                <a:ext uri="{FF2B5EF4-FFF2-40B4-BE49-F238E27FC236}">
                  <a16:creationId xmlns:a16="http://schemas.microsoft.com/office/drawing/2014/main" id="{16480D75-5BCC-8E41-A4A7-1A541921F3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9474" y="814386"/>
              <a:ext cx="914400" cy="914400"/>
            </a:xfrm>
            <a:prstGeom prst="rect">
              <a:avLst/>
            </a:prstGeom>
          </p:spPr>
        </p:pic>
        <p:cxnSp>
          <p:nvCxnSpPr>
            <p:cNvPr id="56" name="Straight Arrow Connector 55">
              <a:extLst>
                <a:ext uri="{FF2B5EF4-FFF2-40B4-BE49-F238E27FC236}">
                  <a16:creationId xmlns:a16="http://schemas.microsoft.com/office/drawing/2014/main" id="{6FAD428C-04D1-4048-B363-196450D1CBA8}"/>
                </a:ext>
              </a:extLst>
            </p:cNvPr>
            <p:cNvCxnSpPr/>
            <p:nvPr/>
          </p:nvCxnSpPr>
          <p:spPr>
            <a:xfrm>
              <a:off x="5332809" y="1271586"/>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E28AEA8D-9797-E54C-8935-86F823364A84}"/>
              </a:ext>
            </a:extLst>
          </p:cNvPr>
          <p:cNvSpPr txBox="1"/>
          <p:nvPr/>
        </p:nvSpPr>
        <p:spPr>
          <a:xfrm>
            <a:off x="812303" y="1117697"/>
            <a:ext cx="1805302" cy="307777"/>
          </a:xfrm>
          <a:prstGeom prst="rect">
            <a:avLst/>
          </a:prstGeom>
          <a:noFill/>
        </p:spPr>
        <p:txBody>
          <a:bodyPr wrap="none" rtlCol="0">
            <a:spAutoFit/>
          </a:bodyPr>
          <a:lstStyle/>
          <a:p>
            <a:r>
              <a:rPr lang="en-US" dirty="0"/>
              <a:t>company-sandbox-1</a:t>
            </a:r>
          </a:p>
        </p:txBody>
      </p:sp>
      <p:sp>
        <p:nvSpPr>
          <p:cNvPr id="28" name="Rounded Rectangle 27">
            <a:extLst>
              <a:ext uri="{FF2B5EF4-FFF2-40B4-BE49-F238E27FC236}">
                <a16:creationId xmlns:a16="http://schemas.microsoft.com/office/drawing/2014/main" id="{1C727F66-AD93-B143-B359-B66A05D83F07}"/>
              </a:ext>
            </a:extLst>
          </p:cNvPr>
          <p:cNvSpPr/>
          <p:nvPr/>
        </p:nvSpPr>
        <p:spPr>
          <a:xfrm>
            <a:off x="547687" y="1945927"/>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B390573-3E5E-0F49-8378-11505A89FD20}"/>
              </a:ext>
            </a:extLst>
          </p:cNvPr>
          <p:cNvGrpSpPr/>
          <p:nvPr/>
        </p:nvGrpSpPr>
        <p:grpSpPr>
          <a:xfrm>
            <a:off x="4114799" y="1945928"/>
            <a:ext cx="4052887" cy="914400"/>
            <a:chOff x="4114799" y="1880468"/>
            <a:chExt cx="4052887" cy="914400"/>
          </a:xfrm>
        </p:grpSpPr>
        <p:pic>
          <p:nvPicPr>
            <p:cNvPr id="29" name="Graphic 28">
              <a:extLst>
                <a:ext uri="{FF2B5EF4-FFF2-40B4-BE49-F238E27FC236}">
                  <a16:creationId xmlns:a16="http://schemas.microsoft.com/office/drawing/2014/main" id="{1C549811-7BBF-A04B-9232-54E0F86BF0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799" y="1880468"/>
              <a:ext cx="914400" cy="914400"/>
            </a:xfrm>
            <a:prstGeom prst="rect">
              <a:avLst/>
            </a:prstGeom>
          </p:spPr>
        </p:pic>
        <p:pic>
          <p:nvPicPr>
            <p:cNvPr id="30" name="Graphic 29">
              <a:extLst>
                <a:ext uri="{FF2B5EF4-FFF2-40B4-BE49-F238E27FC236}">
                  <a16:creationId xmlns:a16="http://schemas.microsoft.com/office/drawing/2014/main" id="{A594DF78-5D58-254E-96B4-480EEB6619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3286" y="1880468"/>
              <a:ext cx="914400" cy="914400"/>
            </a:xfrm>
            <a:prstGeom prst="rect">
              <a:avLst/>
            </a:prstGeom>
          </p:spPr>
        </p:pic>
        <p:cxnSp>
          <p:nvCxnSpPr>
            <p:cNvPr id="31" name="Straight Arrow Connector 30">
              <a:extLst>
                <a:ext uri="{FF2B5EF4-FFF2-40B4-BE49-F238E27FC236}">
                  <a16:creationId xmlns:a16="http://schemas.microsoft.com/office/drawing/2014/main" id="{4B813CC8-57D0-DF4C-89E5-0BFBD332AA0C}"/>
                </a:ext>
              </a:extLst>
            </p:cNvPr>
            <p:cNvCxnSpPr/>
            <p:nvPr/>
          </p:nvCxnSpPr>
          <p:spPr>
            <a:xfrm>
              <a:off x="5356621" y="2337668"/>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08EAEB79-5A94-5F4D-946A-403E6265B4A4}"/>
              </a:ext>
            </a:extLst>
          </p:cNvPr>
          <p:cNvSpPr txBox="1"/>
          <p:nvPr/>
        </p:nvSpPr>
        <p:spPr>
          <a:xfrm>
            <a:off x="812303" y="2183779"/>
            <a:ext cx="1805302" cy="307777"/>
          </a:xfrm>
          <a:prstGeom prst="rect">
            <a:avLst/>
          </a:prstGeom>
          <a:noFill/>
        </p:spPr>
        <p:txBody>
          <a:bodyPr wrap="none" rtlCol="0">
            <a:spAutoFit/>
          </a:bodyPr>
          <a:lstStyle/>
          <a:p>
            <a:r>
              <a:rPr lang="en-US" dirty="0"/>
              <a:t>company-sandbox-2</a:t>
            </a:r>
          </a:p>
        </p:txBody>
      </p:sp>
      <p:sp>
        <p:nvSpPr>
          <p:cNvPr id="33" name="Rounded Rectangle 32">
            <a:extLst>
              <a:ext uri="{FF2B5EF4-FFF2-40B4-BE49-F238E27FC236}">
                <a16:creationId xmlns:a16="http://schemas.microsoft.com/office/drawing/2014/main" id="{CDB4F24A-B75D-484A-A2ED-792194E0CA9E}"/>
              </a:ext>
            </a:extLst>
          </p:cNvPr>
          <p:cNvSpPr/>
          <p:nvPr/>
        </p:nvSpPr>
        <p:spPr>
          <a:xfrm>
            <a:off x="523875" y="3077468"/>
            <a:ext cx="8048625" cy="893689"/>
          </a:xfrm>
          <a:prstGeom prst="roundRect">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4544E3A-A797-8F44-A30D-3CFBBCCB312D}"/>
              </a:ext>
            </a:extLst>
          </p:cNvPr>
          <p:cNvGrpSpPr/>
          <p:nvPr/>
        </p:nvGrpSpPr>
        <p:grpSpPr>
          <a:xfrm>
            <a:off x="4090987" y="3077469"/>
            <a:ext cx="4052887" cy="914400"/>
            <a:chOff x="4090987" y="3077469"/>
            <a:chExt cx="4052887" cy="914400"/>
          </a:xfrm>
        </p:grpSpPr>
        <p:pic>
          <p:nvPicPr>
            <p:cNvPr id="34" name="Graphic 33">
              <a:extLst>
                <a:ext uri="{FF2B5EF4-FFF2-40B4-BE49-F238E27FC236}">
                  <a16:creationId xmlns:a16="http://schemas.microsoft.com/office/drawing/2014/main" id="{F258142D-6763-B046-B0C0-9992A6B1A4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0987" y="3077469"/>
              <a:ext cx="914400" cy="914400"/>
            </a:xfrm>
            <a:prstGeom prst="rect">
              <a:avLst/>
            </a:prstGeom>
          </p:spPr>
        </p:pic>
        <p:pic>
          <p:nvPicPr>
            <p:cNvPr id="35" name="Graphic 34">
              <a:extLst>
                <a:ext uri="{FF2B5EF4-FFF2-40B4-BE49-F238E27FC236}">
                  <a16:creationId xmlns:a16="http://schemas.microsoft.com/office/drawing/2014/main" id="{591C4AAC-3636-AB43-A4FA-E2EC9F45F9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9474" y="3077469"/>
              <a:ext cx="914400" cy="914400"/>
            </a:xfrm>
            <a:prstGeom prst="rect">
              <a:avLst/>
            </a:prstGeom>
          </p:spPr>
        </p:pic>
        <p:cxnSp>
          <p:nvCxnSpPr>
            <p:cNvPr id="36" name="Straight Arrow Connector 35">
              <a:extLst>
                <a:ext uri="{FF2B5EF4-FFF2-40B4-BE49-F238E27FC236}">
                  <a16:creationId xmlns:a16="http://schemas.microsoft.com/office/drawing/2014/main" id="{1E481455-2376-5C4A-ABAF-EF77E01E5004}"/>
                </a:ext>
              </a:extLst>
            </p:cNvPr>
            <p:cNvCxnSpPr/>
            <p:nvPr/>
          </p:nvCxnSpPr>
          <p:spPr>
            <a:xfrm>
              <a:off x="5332809" y="3534669"/>
              <a:ext cx="1569244"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39D135AE-538A-CE4E-B1E8-6B012BEE41FA}"/>
              </a:ext>
            </a:extLst>
          </p:cNvPr>
          <p:cNvSpPr txBox="1"/>
          <p:nvPr/>
        </p:nvSpPr>
        <p:spPr>
          <a:xfrm>
            <a:off x="812303" y="3380780"/>
            <a:ext cx="1805302" cy="307777"/>
          </a:xfrm>
          <a:prstGeom prst="rect">
            <a:avLst/>
          </a:prstGeom>
          <a:noFill/>
        </p:spPr>
        <p:txBody>
          <a:bodyPr wrap="none" rtlCol="0">
            <a:spAutoFit/>
          </a:bodyPr>
          <a:lstStyle/>
          <a:p>
            <a:r>
              <a:rPr lang="en-US" dirty="0"/>
              <a:t>company-sandbox-3</a:t>
            </a:r>
          </a:p>
        </p:txBody>
      </p:sp>
    </p:spTree>
    <p:extLst>
      <p:ext uri="{BB962C8B-B14F-4D97-AF65-F5344CB8AC3E}">
        <p14:creationId xmlns:p14="http://schemas.microsoft.com/office/powerpoint/2010/main" val="140905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56052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Number of Tenants</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Create as many as you need</a:t>
            </a:r>
            <a:endParaRPr sz="1600" dirty="0">
              <a:solidFill>
                <a:srgbClr val="5C666F"/>
              </a:solidFill>
              <a:latin typeface="Proxima Nova"/>
              <a:ea typeface="Proxima Nova"/>
              <a:cs typeface="Proxima Nova"/>
              <a:sym typeface="Proxima Nova"/>
            </a:endParaRP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All features on only 3</a:t>
            </a:r>
          </a:p>
        </p:txBody>
      </p:sp>
      <p:pic>
        <p:nvPicPr>
          <p:cNvPr id="5" name="Picture 4" descr="A screenshot of a cell phone&#10;&#10;Description automatically generated">
            <a:extLst>
              <a:ext uri="{FF2B5EF4-FFF2-40B4-BE49-F238E27FC236}">
                <a16:creationId xmlns:a16="http://schemas.microsoft.com/office/drawing/2014/main" id="{0014C230-FCE9-D542-B83B-3397DCD2859B}"/>
              </a:ext>
            </a:extLst>
          </p:cNvPr>
          <p:cNvPicPr>
            <a:picLocks noChangeAspect="1"/>
          </p:cNvPicPr>
          <p:nvPr/>
        </p:nvPicPr>
        <p:blipFill>
          <a:blip r:embed="rId4"/>
          <a:stretch>
            <a:fillRect/>
          </a:stretch>
        </p:blipFill>
        <p:spPr>
          <a:xfrm>
            <a:off x="3592171" y="860990"/>
            <a:ext cx="5331657" cy="312608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B951FB1-48A4-A34B-903A-440913BBBA60}"/>
              </a:ext>
            </a:extLst>
          </p:cNvPr>
          <p:cNvPicPr>
            <a:picLocks noChangeAspect="1"/>
          </p:cNvPicPr>
          <p:nvPr/>
        </p:nvPicPr>
        <p:blipFill>
          <a:blip r:embed="rId4"/>
          <a:stretch>
            <a:fillRect/>
          </a:stretch>
        </p:blipFill>
        <p:spPr>
          <a:xfrm>
            <a:off x="3744571" y="1013390"/>
            <a:ext cx="5331657" cy="312608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50636C6-5C1F-124F-9B92-F4FB08F9D269}"/>
              </a:ext>
            </a:extLst>
          </p:cNvPr>
          <p:cNvPicPr>
            <a:picLocks noChangeAspect="1"/>
          </p:cNvPicPr>
          <p:nvPr/>
        </p:nvPicPr>
        <p:blipFill>
          <a:blip r:embed="rId4"/>
          <a:stretch>
            <a:fillRect/>
          </a:stretch>
        </p:blipFill>
        <p:spPr>
          <a:xfrm>
            <a:off x="3896971" y="1165790"/>
            <a:ext cx="5331657" cy="3126087"/>
          </a:xfrm>
          <a:prstGeom prst="rect">
            <a:avLst/>
          </a:prstGeom>
        </p:spPr>
      </p:pic>
    </p:spTree>
    <p:extLst>
      <p:ext uri="{BB962C8B-B14F-4D97-AF65-F5344CB8AC3E}">
        <p14:creationId xmlns:p14="http://schemas.microsoft.com/office/powerpoint/2010/main" val="162174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56052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Naming of Tenants</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End user focused</a:t>
            </a:r>
            <a:endParaRPr sz="1600" dirty="0">
              <a:solidFill>
                <a:srgbClr val="5C666F"/>
              </a:solidFill>
              <a:latin typeface="Proxima Nova"/>
              <a:ea typeface="Proxima Nova"/>
              <a:cs typeface="Proxima Nova"/>
              <a:sym typeface="Proxima Nova"/>
            </a:endParaRP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Logical</a:t>
            </a:r>
          </a:p>
        </p:txBody>
      </p:sp>
      <p:pic>
        <p:nvPicPr>
          <p:cNvPr id="5" name="Picture 4" descr="A screenshot of a cell phone&#10;&#10;Description automatically generated">
            <a:extLst>
              <a:ext uri="{FF2B5EF4-FFF2-40B4-BE49-F238E27FC236}">
                <a16:creationId xmlns:a16="http://schemas.microsoft.com/office/drawing/2014/main" id="{0014C230-FCE9-D542-B83B-3397DCD2859B}"/>
              </a:ext>
            </a:extLst>
          </p:cNvPr>
          <p:cNvPicPr>
            <a:picLocks noChangeAspect="1"/>
          </p:cNvPicPr>
          <p:nvPr/>
        </p:nvPicPr>
        <p:blipFill>
          <a:blip r:embed="rId4"/>
          <a:stretch>
            <a:fillRect/>
          </a:stretch>
        </p:blipFill>
        <p:spPr>
          <a:xfrm>
            <a:off x="3592171" y="860990"/>
            <a:ext cx="5331657" cy="312608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B951FB1-48A4-A34B-903A-440913BBBA60}"/>
              </a:ext>
            </a:extLst>
          </p:cNvPr>
          <p:cNvPicPr>
            <a:picLocks noChangeAspect="1"/>
          </p:cNvPicPr>
          <p:nvPr/>
        </p:nvPicPr>
        <p:blipFill>
          <a:blip r:embed="rId4"/>
          <a:stretch>
            <a:fillRect/>
          </a:stretch>
        </p:blipFill>
        <p:spPr>
          <a:xfrm>
            <a:off x="3744571" y="1013390"/>
            <a:ext cx="5331657" cy="312608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50636C6-5C1F-124F-9B92-F4FB08F9D269}"/>
              </a:ext>
            </a:extLst>
          </p:cNvPr>
          <p:cNvPicPr>
            <a:picLocks noChangeAspect="1"/>
          </p:cNvPicPr>
          <p:nvPr/>
        </p:nvPicPr>
        <p:blipFill>
          <a:blip r:embed="rId4"/>
          <a:stretch>
            <a:fillRect/>
          </a:stretch>
        </p:blipFill>
        <p:spPr>
          <a:xfrm>
            <a:off x="3896971" y="1165790"/>
            <a:ext cx="5331657" cy="3126087"/>
          </a:xfrm>
          <a:prstGeom prst="rect">
            <a:avLst/>
          </a:prstGeom>
        </p:spPr>
      </p:pic>
    </p:spTree>
    <p:extLst>
      <p:ext uri="{BB962C8B-B14F-4D97-AF65-F5344CB8AC3E}">
        <p14:creationId xmlns:p14="http://schemas.microsoft.com/office/powerpoint/2010/main" val="3549987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56052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Naming Patterns</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company-prod</a:t>
            </a:r>
            <a:endParaRPr sz="1600" dirty="0">
              <a:solidFill>
                <a:srgbClr val="5C666F"/>
              </a:solidFill>
              <a:latin typeface="Proxima Nova"/>
              <a:ea typeface="Proxima Nova"/>
              <a:cs typeface="Proxima Nova"/>
              <a:sym typeface="Proxima Nova"/>
            </a:endParaRP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company-employees</a:t>
            </a:r>
          </a:p>
          <a:p>
            <a:pPr marL="457200" lvl="0" indent="-330200" algn="l" rtl="0">
              <a:spcBef>
                <a:spcPts val="0"/>
              </a:spcBef>
              <a:spcAft>
                <a:spcPts val="0"/>
              </a:spcAft>
              <a:buClr>
                <a:srgbClr val="EB5424"/>
              </a:buClr>
              <a:buSzPts val="1600"/>
              <a:buFont typeface="Proxima Nova"/>
              <a:buChar char="●"/>
            </a:pPr>
            <a:r>
              <a:rPr lang="en" sz="1600">
                <a:solidFill>
                  <a:srgbClr val="5C666F"/>
                </a:solidFill>
                <a:latin typeface="Proxima Nova"/>
                <a:ea typeface="Proxima Nova"/>
                <a:cs typeface="Proxima Nova"/>
                <a:sym typeface="Proxima Nova"/>
              </a:rPr>
              <a:t>company-sandbox-1</a:t>
            </a:r>
            <a:endParaRPr lang="en" sz="1600" dirty="0">
              <a:solidFill>
                <a:srgbClr val="5C666F"/>
              </a:solidFill>
              <a:latin typeface="Proxima Nova"/>
              <a:ea typeface="Proxima Nova"/>
              <a:cs typeface="Proxima Nova"/>
              <a:sym typeface="Proxima Nova"/>
            </a:endParaRPr>
          </a:p>
        </p:txBody>
      </p:sp>
      <p:pic>
        <p:nvPicPr>
          <p:cNvPr id="5" name="Picture 4" descr="A screenshot of a cell phone&#10;&#10;Description automatically generated">
            <a:extLst>
              <a:ext uri="{FF2B5EF4-FFF2-40B4-BE49-F238E27FC236}">
                <a16:creationId xmlns:a16="http://schemas.microsoft.com/office/drawing/2014/main" id="{0014C230-FCE9-D542-B83B-3397DCD2859B}"/>
              </a:ext>
            </a:extLst>
          </p:cNvPr>
          <p:cNvPicPr>
            <a:picLocks noChangeAspect="1"/>
          </p:cNvPicPr>
          <p:nvPr/>
        </p:nvPicPr>
        <p:blipFill>
          <a:blip r:embed="rId4"/>
          <a:stretch>
            <a:fillRect/>
          </a:stretch>
        </p:blipFill>
        <p:spPr>
          <a:xfrm>
            <a:off x="3592171" y="860990"/>
            <a:ext cx="5331657" cy="312608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B951FB1-48A4-A34B-903A-440913BBBA60}"/>
              </a:ext>
            </a:extLst>
          </p:cNvPr>
          <p:cNvPicPr>
            <a:picLocks noChangeAspect="1"/>
          </p:cNvPicPr>
          <p:nvPr/>
        </p:nvPicPr>
        <p:blipFill>
          <a:blip r:embed="rId4"/>
          <a:stretch>
            <a:fillRect/>
          </a:stretch>
        </p:blipFill>
        <p:spPr>
          <a:xfrm>
            <a:off x="3744571" y="1013390"/>
            <a:ext cx="5331657" cy="312608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50636C6-5C1F-124F-9B92-F4FB08F9D269}"/>
              </a:ext>
            </a:extLst>
          </p:cNvPr>
          <p:cNvPicPr>
            <a:picLocks noChangeAspect="1"/>
          </p:cNvPicPr>
          <p:nvPr/>
        </p:nvPicPr>
        <p:blipFill>
          <a:blip r:embed="rId4"/>
          <a:stretch>
            <a:fillRect/>
          </a:stretch>
        </p:blipFill>
        <p:spPr>
          <a:xfrm>
            <a:off x="3896971" y="1165790"/>
            <a:ext cx="5331657" cy="3126087"/>
          </a:xfrm>
          <a:prstGeom prst="rect">
            <a:avLst/>
          </a:prstGeom>
        </p:spPr>
      </p:pic>
    </p:spTree>
    <p:extLst>
      <p:ext uri="{BB962C8B-B14F-4D97-AF65-F5344CB8AC3E}">
        <p14:creationId xmlns:p14="http://schemas.microsoft.com/office/powerpoint/2010/main" val="2130718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56052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Auth0 Tenant</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What is it?</a:t>
            </a:r>
            <a:endParaRPr sz="1600" dirty="0">
              <a:solidFill>
                <a:srgbClr val="5C666F"/>
              </a:solidFill>
              <a:latin typeface="Proxima Nova"/>
              <a:ea typeface="Proxima Nova"/>
              <a:cs typeface="Proxima Nova"/>
              <a:sym typeface="Proxima Nova"/>
            </a:endParaRP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How to configure?</a:t>
            </a: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How many are needed?</a:t>
            </a: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How to fit SDLC?</a:t>
            </a:r>
          </a:p>
        </p:txBody>
      </p:sp>
      <p:pic>
        <p:nvPicPr>
          <p:cNvPr id="5" name="Picture 4" descr="A screenshot of a cell phone&#10;&#10;Description automatically generated">
            <a:extLst>
              <a:ext uri="{FF2B5EF4-FFF2-40B4-BE49-F238E27FC236}">
                <a16:creationId xmlns:a16="http://schemas.microsoft.com/office/drawing/2014/main" id="{0014C230-FCE9-D542-B83B-3397DCD2859B}"/>
              </a:ext>
            </a:extLst>
          </p:cNvPr>
          <p:cNvPicPr>
            <a:picLocks noChangeAspect="1"/>
          </p:cNvPicPr>
          <p:nvPr/>
        </p:nvPicPr>
        <p:blipFill>
          <a:blip r:embed="rId4"/>
          <a:stretch>
            <a:fillRect/>
          </a:stretch>
        </p:blipFill>
        <p:spPr>
          <a:xfrm>
            <a:off x="3743996" y="1230267"/>
            <a:ext cx="5331657" cy="3126087"/>
          </a:xfrm>
          <a:prstGeom prst="rect">
            <a:avLst/>
          </a:prstGeom>
        </p:spPr>
      </p:pic>
    </p:spTree>
    <p:extLst>
      <p:ext uri="{BB962C8B-B14F-4D97-AF65-F5344CB8AC3E}">
        <p14:creationId xmlns:p14="http://schemas.microsoft.com/office/powerpoint/2010/main" val="463722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7" descr="Logo.png"/>
          <p:cNvPicPr preferRelativeResize="0"/>
          <p:nvPr/>
        </p:nvPicPr>
        <p:blipFill>
          <a:blip r:embed="rId3">
            <a:alphaModFix/>
          </a:blip>
          <a:stretch>
            <a:fillRect/>
          </a:stretch>
        </p:blipFill>
        <p:spPr>
          <a:xfrm>
            <a:off x="4295500" y="4816775"/>
            <a:ext cx="553000" cy="198825"/>
          </a:xfrm>
          <a:prstGeom prst="rect">
            <a:avLst/>
          </a:prstGeom>
          <a:noFill/>
          <a:ln>
            <a:noFill/>
          </a:ln>
        </p:spPr>
      </p:pic>
      <p:sp>
        <p:nvSpPr>
          <p:cNvPr id="175" name="Google Shape;175;p27"/>
          <p:cNvSpPr txBox="1"/>
          <p:nvPr/>
        </p:nvSpPr>
        <p:spPr>
          <a:xfrm>
            <a:off x="2039700" y="2129549"/>
            <a:ext cx="5064600" cy="884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i="1" dirty="0">
                <a:solidFill>
                  <a:srgbClr val="5C666F"/>
                </a:solidFill>
                <a:latin typeface="Proxima Nova"/>
                <a:ea typeface="Proxima Nova"/>
                <a:cs typeface="Proxima Nova"/>
                <a:sym typeface="Proxima Nova"/>
              </a:rPr>
              <a:t>You won’t be able to change a tenant name once you create them, or use them again if you delete them.</a:t>
            </a:r>
            <a:endParaRPr i="1" dirty="0">
              <a:solidFill>
                <a:srgbClr val="5C666F"/>
              </a:solidFill>
              <a:latin typeface="Proxima Nova"/>
              <a:ea typeface="Proxima Nova"/>
              <a:cs typeface="Proxima Nova"/>
              <a:sym typeface="Proxima Nova"/>
            </a:endParaRPr>
          </a:p>
        </p:txBody>
      </p:sp>
    </p:spTree>
    <p:extLst>
      <p:ext uri="{BB962C8B-B14F-4D97-AF65-F5344CB8AC3E}">
        <p14:creationId xmlns:p14="http://schemas.microsoft.com/office/powerpoint/2010/main" val="4157278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8"/>
        </a:solidFill>
        <a:effectLst/>
      </p:bgPr>
    </p:bg>
    <p:spTree>
      <p:nvGrpSpPr>
        <p:cNvPr id="1" name="Shape 119"/>
        <p:cNvGrpSpPr/>
        <p:nvPr/>
      </p:nvGrpSpPr>
      <p:grpSpPr>
        <a:xfrm>
          <a:off x="0" y="0"/>
          <a:ext cx="0" cy="0"/>
          <a:chOff x="0" y="0"/>
          <a:chExt cx="0" cy="0"/>
        </a:xfrm>
      </p:grpSpPr>
      <p:sp>
        <p:nvSpPr>
          <p:cNvPr id="120" name="Google Shape;120;p20"/>
          <p:cNvSpPr txBox="1">
            <a:spLocks noGrp="1"/>
          </p:cNvSpPr>
          <p:nvPr>
            <p:ph type="subTitle" idx="1"/>
          </p:nvPr>
        </p:nvSpPr>
        <p:spPr>
          <a:xfrm>
            <a:off x="311700" y="3069186"/>
            <a:ext cx="8520600" cy="52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rgbClr val="5C666F"/>
                </a:solidFill>
                <a:latin typeface="Proxima Nova"/>
                <a:ea typeface="Proxima Nova"/>
                <a:cs typeface="Proxima Nova"/>
                <a:sym typeface="Proxima Nova"/>
              </a:rPr>
              <a:t>Introduction</a:t>
            </a:r>
            <a:endParaRPr sz="2000" dirty="0">
              <a:solidFill>
                <a:srgbClr val="5C666F"/>
              </a:solidFill>
              <a:latin typeface="Proxima Nova"/>
              <a:ea typeface="Proxima Nova"/>
              <a:cs typeface="Proxima Nova"/>
              <a:sym typeface="Proxima Nova"/>
            </a:endParaRPr>
          </a:p>
        </p:txBody>
      </p:sp>
      <p:sp>
        <p:nvSpPr>
          <p:cNvPr id="121" name="Google Shape;121;p20"/>
          <p:cNvSpPr txBox="1"/>
          <p:nvPr/>
        </p:nvSpPr>
        <p:spPr>
          <a:xfrm>
            <a:off x="828206" y="2452151"/>
            <a:ext cx="7487588"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FFFFF"/>
                </a:solidFill>
                <a:latin typeface="Proxima Nova"/>
                <a:ea typeface="Proxima Nova"/>
                <a:cs typeface="Proxima Nova"/>
                <a:sym typeface="Proxima Nova"/>
              </a:rPr>
              <a:t>Architecture: Setting up Your Auth0 Tenant</a:t>
            </a:r>
          </a:p>
          <a:p>
            <a:pPr marL="0" lvl="0" indent="0" algn="ctr" rtl="0">
              <a:spcBef>
                <a:spcPts val="0"/>
              </a:spcBef>
              <a:spcAft>
                <a:spcPts val="0"/>
              </a:spcAft>
              <a:buNone/>
            </a:pPr>
            <a:endParaRPr sz="3000" dirty="0">
              <a:solidFill>
                <a:srgbClr val="FFFFFF"/>
              </a:solidFill>
              <a:latin typeface="Proxima Nova"/>
              <a:ea typeface="Proxima Nova"/>
              <a:cs typeface="Proxima Nova"/>
              <a:sym typeface="Proxima Nova"/>
            </a:endParaRPr>
          </a:p>
        </p:txBody>
      </p:sp>
      <p:pic>
        <p:nvPicPr>
          <p:cNvPr id="122" name="Google Shape;122;p20" descr="badge.png"/>
          <p:cNvPicPr preferRelativeResize="0"/>
          <p:nvPr/>
        </p:nvPicPr>
        <p:blipFill>
          <a:blip r:embed="rId3">
            <a:alphaModFix/>
          </a:blip>
          <a:stretch>
            <a:fillRect/>
          </a:stretch>
        </p:blipFill>
        <p:spPr>
          <a:xfrm>
            <a:off x="4195438" y="1545400"/>
            <a:ext cx="753125" cy="836800"/>
          </a:xfrm>
          <a:prstGeom prst="rect">
            <a:avLst/>
          </a:prstGeom>
          <a:noFill/>
          <a:ln>
            <a:noFill/>
          </a:ln>
        </p:spPr>
      </p:pic>
    </p:spTree>
    <p:extLst>
      <p:ext uri="{BB962C8B-B14F-4D97-AF65-F5344CB8AC3E}">
        <p14:creationId xmlns:p14="http://schemas.microsoft.com/office/powerpoint/2010/main" val="3626230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56052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Auth0 Tenants</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208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What a tenant is</a:t>
            </a:r>
            <a:endParaRPr sz="1600" dirty="0">
              <a:solidFill>
                <a:srgbClr val="5C666F"/>
              </a:solidFill>
              <a:latin typeface="Proxima Nova"/>
              <a:ea typeface="Proxima Nova"/>
              <a:cs typeface="Proxima Nova"/>
              <a:sym typeface="Proxima Nova"/>
            </a:endParaRP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How to configure</a:t>
            </a: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How many are needed</a:t>
            </a:r>
          </a:p>
        </p:txBody>
      </p:sp>
      <p:pic>
        <p:nvPicPr>
          <p:cNvPr id="5" name="Picture 4" descr="A screenshot of a cell phone&#10;&#10;Description automatically generated">
            <a:extLst>
              <a:ext uri="{FF2B5EF4-FFF2-40B4-BE49-F238E27FC236}">
                <a16:creationId xmlns:a16="http://schemas.microsoft.com/office/drawing/2014/main" id="{0014C230-FCE9-D542-B83B-3397DCD2859B}"/>
              </a:ext>
            </a:extLst>
          </p:cNvPr>
          <p:cNvPicPr>
            <a:picLocks noChangeAspect="1"/>
          </p:cNvPicPr>
          <p:nvPr/>
        </p:nvPicPr>
        <p:blipFill>
          <a:blip r:embed="rId4"/>
          <a:stretch>
            <a:fillRect/>
          </a:stretch>
        </p:blipFill>
        <p:spPr>
          <a:xfrm>
            <a:off x="3743996" y="1230267"/>
            <a:ext cx="5331657" cy="31260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56052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Auth0 Tenants</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183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Naming</a:t>
            </a:r>
            <a:endParaRPr sz="1600" dirty="0">
              <a:solidFill>
                <a:srgbClr val="5C666F"/>
              </a:solidFill>
              <a:latin typeface="Proxima Nova"/>
              <a:ea typeface="Proxima Nova"/>
              <a:cs typeface="Proxima Nova"/>
              <a:sym typeface="Proxima Nova"/>
            </a:endParaRP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Accounts</a:t>
            </a: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Cost savings</a:t>
            </a:r>
          </a:p>
        </p:txBody>
      </p:sp>
      <p:pic>
        <p:nvPicPr>
          <p:cNvPr id="5" name="Picture 4" descr="A screenshot of a cell phone&#10;&#10;Description automatically generated">
            <a:extLst>
              <a:ext uri="{FF2B5EF4-FFF2-40B4-BE49-F238E27FC236}">
                <a16:creationId xmlns:a16="http://schemas.microsoft.com/office/drawing/2014/main" id="{0014C230-FCE9-D542-B83B-3397DCD2859B}"/>
              </a:ext>
            </a:extLst>
          </p:cNvPr>
          <p:cNvPicPr>
            <a:picLocks noChangeAspect="1"/>
          </p:cNvPicPr>
          <p:nvPr/>
        </p:nvPicPr>
        <p:blipFill>
          <a:blip r:embed="rId4"/>
          <a:stretch>
            <a:fillRect/>
          </a:stretch>
        </p:blipFill>
        <p:spPr>
          <a:xfrm>
            <a:off x="3743996" y="1230267"/>
            <a:ext cx="5331657" cy="3126087"/>
          </a:xfrm>
          <a:prstGeom prst="rect">
            <a:avLst/>
          </a:prstGeom>
        </p:spPr>
      </p:pic>
    </p:spTree>
    <p:extLst>
      <p:ext uri="{BB962C8B-B14F-4D97-AF65-F5344CB8AC3E}">
        <p14:creationId xmlns:p14="http://schemas.microsoft.com/office/powerpoint/2010/main" val="2773959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7F9"/>
        </a:solidFill>
        <a:effectLst/>
      </p:bgPr>
    </p:bg>
    <p:spTree>
      <p:nvGrpSpPr>
        <p:cNvPr id="1" name="Shape 126"/>
        <p:cNvGrpSpPr/>
        <p:nvPr/>
      </p:nvGrpSpPr>
      <p:grpSpPr>
        <a:xfrm>
          <a:off x="0" y="0"/>
          <a:ext cx="0" cy="0"/>
          <a:chOff x="0" y="0"/>
          <a:chExt cx="0" cy="0"/>
        </a:xfrm>
      </p:grpSpPr>
      <p:sp>
        <p:nvSpPr>
          <p:cNvPr id="127" name="Google Shape;127;p21"/>
          <p:cNvSpPr txBox="1"/>
          <p:nvPr/>
        </p:nvSpPr>
        <p:spPr>
          <a:xfrm>
            <a:off x="1527450" y="2598081"/>
            <a:ext cx="6089100" cy="6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dirty="0">
                <a:solidFill>
                  <a:srgbClr val="5C666F"/>
                </a:solidFill>
                <a:latin typeface="Proxima Nova"/>
                <a:ea typeface="Proxima Nova"/>
                <a:cs typeface="Proxima Nova"/>
                <a:sym typeface="Proxima Nova"/>
              </a:rPr>
              <a:t>Next up, provisioning users.</a:t>
            </a:r>
            <a:endParaRPr sz="2000" dirty="0">
              <a:solidFill>
                <a:srgbClr val="5C666F"/>
              </a:solidFill>
              <a:latin typeface="Proxima Nova"/>
              <a:ea typeface="Proxima Nova"/>
              <a:cs typeface="Proxima Nova"/>
              <a:sym typeface="Proxima Nova"/>
            </a:endParaRPr>
          </a:p>
          <a:p>
            <a:pPr marL="0" lvl="0" indent="0" algn="ctr" rtl="0">
              <a:spcBef>
                <a:spcPts val="0"/>
              </a:spcBef>
              <a:spcAft>
                <a:spcPts val="0"/>
              </a:spcAft>
              <a:buNone/>
            </a:pPr>
            <a:endParaRPr sz="2400" dirty="0">
              <a:solidFill>
                <a:srgbClr val="303030"/>
              </a:solidFill>
              <a:latin typeface="Proxima Nova"/>
              <a:ea typeface="Proxima Nova"/>
              <a:cs typeface="Proxima Nova"/>
              <a:sym typeface="Proxima Nova"/>
            </a:endParaRPr>
          </a:p>
        </p:txBody>
      </p:sp>
      <p:pic>
        <p:nvPicPr>
          <p:cNvPr id="128" name="Google Shape;128;p21"/>
          <p:cNvPicPr preferRelativeResize="0"/>
          <p:nvPr/>
        </p:nvPicPr>
        <p:blipFill rotWithShape="1">
          <a:blip r:embed="rId3">
            <a:alphaModFix/>
          </a:blip>
          <a:srcRect/>
          <a:stretch/>
        </p:blipFill>
        <p:spPr>
          <a:xfrm>
            <a:off x="3577225" y="1871924"/>
            <a:ext cx="1919100" cy="693300"/>
          </a:xfrm>
          <a:prstGeom prst="rect">
            <a:avLst/>
          </a:prstGeom>
          <a:noFill/>
          <a:ln>
            <a:noFill/>
          </a:ln>
        </p:spPr>
      </p:pic>
    </p:spTree>
    <p:extLst>
      <p:ext uri="{BB962C8B-B14F-4D97-AF65-F5344CB8AC3E}">
        <p14:creationId xmlns:p14="http://schemas.microsoft.com/office/powerpoint/2010/main" val="3988677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60197"/>
            <a:ext cx="25824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Auth0 Tenant Considerations</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438155"/>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Naming</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Custom Domains</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Additional Admins</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Auth0 Accounts</a:t>
            </a:r>
            <a:endParaRPr sz="1600" dirty="0">
              <a:solidFill>
                <a:srgbClr val="5C666F"/>
              </a:solidFill>
              <a:latin typeface="Proxima Nova"/>
              <a:ea typeface="Proxima Nova"/>
              <a:cs typeface="Proxima Nova"/>
              <a:sym typeface="Proxima Nova"/>
            </a:endParaRPr>
          </a:p>
        </p:txBody>
      </p:sp>
      <p:pic>
        <p:nvPicPr>
          <p:cNvPr id="5" name="Picture 4" descr="A screenshot of a cell phone&#10;&#10;Description automatically generated">
            <a:extLst>
              <a:ext uri="{FF2B5EF4-FFF2-40B4-BE49-F238E27FC236}">
                <a16:creationId xmlns:a16="http://schemas.microsoft.com/office/drawing/2014/main" id="{0014C230-FCE9-D542-B83B-3397DCD2859B}"/>
              </a:ext>
            </a:extLst>
          </p:cNvPr>
          <p:cNvPicPr>
            <a:picLocks noChangeAspect="1"/>
          </p:cNvPicPr>
          <p:nvPr/>
        </p:nvPicPr>
        <p:blipFill>
          <a:blip r:embed="rId4"/>
          <a:stretch>
            <a:fillRect/>
          </a:stretch>
        </p:blipFill>
        <p:spPr>
          <a:xfrm>
            <a:off x="3743996" y="1230267"/>
            <a:ext cx="5331657" cy="3126087"/>
          </a:xfrm>
          <a:prstGeom prst="rect">
            <a:avLst/>
          </a:prstGeom>
        </p:spPr>
      </p:pic>
    </p:spTree>
    <p:extLst>
      <p:ext uri="{BB962C8B-B14F-4D97-AF65-F5344CB8AC3E}">
        <p14:creationId xmlns:p14="http://schemas.microsoft.com/office/powerpoint/2010/main" val="2327304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3" descr="Logo.png"/>
          <p:cNvPicPr preferRelativeResize="0"/>
          <p:nvPr/>
        </p:nvPicPr>
        <p:blipFill>
          <a:blip r:embed="rId3">
            <a:alphaModFix/>
          </a:blip>
          <a:stretch>
            <a:fillRect/>
          </a:stretch>
        </p:blipFill>
        <p:spPr>
          <a:xfrm>
            <a:off x="4295500" y="4816775"/>
            <a:ext cx="553000" cy="198825"/>
          </a:xfrm>
          <a:prstGeom prst="rect">
            <a:avLst/>
          </a:prstGeom>
          <a:noFill/>
          <a:ln>
            <a:noFill/>
          </a:ln>
        </p:spPr>
      </p:pic>
      <p:sp>
        <p:nvSpPr>
          <p:cNvPr id="140" name="Google Shape;140;p23"/>
          <p:cNvSpPr txBox="1"/>
          <p:nvPr/>
        </p:nvSpPr>
        <p:spPr>
          <a:xfrm>
            <a:off x="592050" y="182175"/>
            <a:ext cx="51414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New Tenant Creation</a:t>
            </a:r>
            <a:endParaRPr sz="2400" dirty="0">
              <a:solidFill>
                <a:srgbClr val="16214D"/>
              </a:solidFill>
              <a:latin typeface="Proxima Nova"/>
              <a:ea typeface="Proxima Nova"/>
              <a:cs typeface="Proxima Nova"/>
              <a:sym typeface="Proxima Nova"/>
            </a:endParaRPr>
          </a:p>
        </p:txBody>
      </p:sp>
      <p:sp>
        <p:nvSpPr>
          <p:cNvPr id="141" name="Google Shape;141;p23"/>
          <p:cNvSpPr txBox="1"/>
          <p:nvPr/>
        </p:nvSpPr>
        <p:spPr>
          <a:xfrm>
            <a:off x="592050" y="571875"/>
            <a:ext cx="79599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2" name="Google Shape;142;p23"/>
          <p:cNvSpPr/>
          <p:nvPr/>
        </p:nvSpPr>
        <p:spPr>
          <a:xfrm>
            <a:off x="9900" y="1266375"/>
            <a:ext cx="9144000" cy="3340500"/>
          </a:xfrm>
          <a:prstGeom prst="rect">
            <a:avLst/>
          </a:prstGeom>
          <a:solidFill>
            <a:srgbClr val="F5F7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Image Background</a:t>
            </a:r>
            <a:endParaRPr/>
          </a:p>
        </p:txBody>
      </p:sp>
      <p:pic>
        <p:nvPicPr>
          <p:cNvPr id="3" name="Picture 2" descr="A screenshot of a cell phone&#10;&#10;Description automatically generated">
            <a:extLst>
              <a:ext uri="{FF2B5EF4-FFF2-40B4-BE49-F238E27FC236}">
                <a16:creationId xmlns:a16="http://schemas.microsoft.com/office/drawing/2014/main" id="{A6E718D7-C870-3944-8086-D538C1AAACDE}"/>
              </a:ext>
            </a:extLst>
          </p:cNvPr>
          <p:cNvPicPr>
            <a:picLocks noChangeAspect="1"/>
          </p:cNvPicPr>
          <p:nvPr/>
        </p:nvPicPr>
        <p:blipFill>
          <a:blip r:embed="rId4"/>
          <a:stretch>
            <a:fillRect/>
          </a:stretch>
        </p:blipFill>
        <p:spPr>
          <a:xfrm>
            <a:off x="1626864" y="1236192"/>
            <a:ext cx="5890272" cy="3453617"/>
          </a:xfrm>
          <a:prstGeom prst="rect">
            <a:avLst/>
          </a:prstGeom>
        </p:spPr>
      </p:pic>
    </p:spTree>
    <p:extLst>
      <p:ext uri="{BB962C8B-B14F-4D97-AF65-F5344CB8AC3E}">
        <p14:creationId xmlns:p14="http://schemas.microsoft.com/office/powerpoint/2010/main" val="421240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2" name="Google Shape;139;p23" descr="Logo.png">
            <a:extLst>
              <a:ext uri="{FF2B5EF4-FFF2-40B4-BE49-F238E27FC236}">
                <a16:creationId xmlns:a16="http://schemas.microsoft.com/office/drawing/2014/main" id="{0DA6E547-ACB0-FC48-B282-1977D2C7CD24}"/>
              </a:ext>
            </a:extLst>
          </p:cNvPr>
          <p:cNvPicPr preferRelativeResize="0"/>
          <p:nvPr/>
        </p:nvPicPr>
        <p:blipFill>
          <a:blip r:embed="rId3">
            <a:alphaModFix/>
          </a:blip>
          <a:stretch>
            <a:fillRect/>
          </a:stretch>
        </p:blipFill>
        <p:spPr>
          <a:xfrm>
            <a:off x="4295500" y="4816775"/>
            <a:ext cx="553000" cy="198825"/>
          </a:xfrm>
          <a:prstGeom prst="rect">
            <a:avLst/>
          </a:prstGeom>
          <a:noFill/>
          <a:ln>
            <a:noFill/>
          </a:ln>
        </p:spPr>
      </p:pic>
      <p:grpSp>
        <p:nvGrpSpPr>
          <p:cNvPr id="6" name="Group 5">
            <a:extLst>
              <a:ext uri="{FF2B5EF4-FFF2-40B4-BE49-F238E27FC236}">
                <a16:creationId xmlns:a16="http://schemas.microsoft.com/office/drawing/2014/main" id="{8AC20B0A-52DA-2B49-8202-A9F577C9935E}"/>
              </a:ext>
            </a:extLst>
          </p:cNvPr>
          <p:cNvGrpSpPr/>
          <p:nvPr/>
        </p:nvGrpSpPr>
        <p:grpSpPr>
          <a:xfrm>
            <a:off x="1112959" y="285750"/>
            <a:ext cx="6918082" cy="4572000"/>
            <a:chOff x="910003" y="285750"/>
            <a:chExt cx="6918082" cy="4572000"/>
          </a:xfrm>
        </p:grpSpPr>
        <p:pic>
          <p:nvPicPr>
            <p:cNvPr id="4" name="Graphic 3">
              <a:extLst>
                <a:ext uri="{FF2B5EF4-FFF2-40B4-BE49-F238E27FC236}">
                  <a16:creationId xmlns:a16="http://schemas.microsoft.com/office/drawing/2014/main" id="{090CF75D-CD35-C843-8071-DD4311F26C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003" y="285750"/>
              <a:ext cx="3661997" cy="4572000"/>
            </a:xfrm>
            <a:prstGeom prst="rect">
              <a:avLst/>
            </a:prstGeom>
          </p:spPr>
        </p:pic>
        <p:pic>
          <p:nvPicPr>
            <p:cNvPr id="15" name="Graphic 14">
              <a:extLst>
                <a:ext uri="{FF2B5EF4-FFF2-40B4-BE49-F238E27FC236}">
                  <a16:creationId xmlns:a16="http://schemas.microsoft.com/office/drawing/2014/main" id="{13626727-B450-C84F-A109-2033AD6741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66088" y="285750"/>
              <a:ext cx="3661997" cy="4572000"/>
            </a:xfrm>
            <a:prstGeom prst="rect">
              <a:avLst/>
            </a:prstGeom>
          </p:spPr>
        </p:pic>
      </p:grpSp>
      <p:sp>
        <p:nvSpPr>
          <p:cNvPr id="8" name="TextBox 7">
            <a:extLst>
              <a:ext uri="{FF2B5EF4-FFF2-40B4-BE49-F238E27FC236}">
                <a16:creationId xmlns:a16="http://schemas.microsoft.com/office/drawing/2014/main" id="{4B2095B7-2082-F044-A857-61AD64B90720}"/>
              </a:ext>
            </a:extLst>
          </p:cNvPr>
          <p:cNvSpPr txBox="1"/>
          <p:nvPr/>
        </p:nvSpPr>
        <p:spPr>
          <a:xfrm>
            <a:off x="1451866" y="808892"/>
            <a:ext cx="1289135" cy="307777"/>
          </a:xfrm>
          <a:prstGeom prst="rect">
            <a:avLst/>
          </a:prstGeom>
          <a:noFill/>
        </p:spPr>
        <p:txBody>
          <a:bodyPr wrap="none" rtlCol="0">
            <a:spAutoFit/>
          </a:bodyPr>
          <a:lstStyle/>
          <a:p>
            <a:r>
              <a:rPr lang="en-US" dirty="0"/>
              <a:t>Single Tenant</a:t>
            </a:r>
          </a:p>
        </p:txBody>
      </p:sp>
      <p:sp>
        <p:nvSpPr>
          <p:cNvPr id="18" name="TextBox 17">
            <a:extLst>
              <a:ext uri="{FF2B5EF4-FFF2-40B4-BE49-F238E27FC236}">
                <a16:creationId xmlns:a16="http://schemas.microsoft.com/office/drawing/2014/main" id="{EE99A8ED-9EE9-5140-86E3-85FF8E4FEFA1}"/>
              </a:ext>
            </a:extLst>
          </p:cNvPr>
          <p:cNvSpPr txBox="1"/>
          <p:nvPr/>
        </p:nvSpPr>
        <p:spPr>
          <a:xfrm>
            <a:off x="4707951" y="817684"/>
            <a:ext cx="1168910" cy="307777"/>
          </a:xfrm>
          <a:prstGeom prst="rect">
            <a:avLst/>
          </a:prstGeom>
          <a:noFill/>
        </p:spPr>
        <p:txBody>
          <a:bodyPr wrap="none" rtlCol="0">
            <a:spAutoFit/>
          </a:bodyPr>
          <a:lstStyle/>
          <a:p>
            <a:r>
              <a:rPr lang="en-US" dirty="0"/>
              <a:t>Multi Tenant</a:t>
            </a:r>
          </a:p>
        </p:txBody>
      </p:sp>
      <p:sp>
        <p:nvSpPr>
          <p:cNvPr id="14" name="TextBox 13">
            <a:extLst>
              <a:ext uri="{FF2B5EF4-FFF2-40B4-BE49-F238E27FC236}">
                <a16:creationId xmlns:a16="http://schemas.microsoft.com/office/drawing/2014/main" id="{E9252259-E9A7-DA4C-B754-4F011C79C4ED}"/>
              </a:ext>
            </a:extLst>
          </p:cNvPr>
          <p:cNvSpPr txBox="1"/>
          <p:nvPr/>
        </p:nvSpPr>
        <p:spPr>
          <a:xfrm>
            <a:off x="2772131" y="835313"/>
            <a:ext cx="1596912" cy="430887"/>
          </a:xfrm>
          <a:prstGeom prst="rect">
            <a:avLst/>
          </a:prstGeom>
          <a:noFill/>
        </p:spPr>
        <p:txBody>
          <a:bodyPr wrap="none" rtlCol="0">
            <a:spAutoFit/>
          </a:bodyPr>
          <a:lstStyle/>
          <a:p>
            <a:pPr algn="r"/>
            <a:r>
              <a:rPr lang="en-US" sz="1100" dirty="0"/>
              <a:t>Separate Applications,</a:t>
            </a:r>
          </a:p>
          <a:p>
            <a:pPr algn="r"/>
            <a:r>
              <a:rPr lang="en-US" sz="1100" dirty="0"/>
              <a:t>Separate Database</a:t>
            </a:r>
          </a:p>
        </p:txBody>
      </p:sp>
      <p:sp>
        <p:nvSpPr>
          <p:cNvPr id="20" name="TextBox 19">
            <a:extLst>
              <a:ext uri="{FF2B5EF4-FFF2-40B4-BE49-F238E27FC236}">
                <a16:creationId xmlns:a16="http://schemas.microsoft.com/office/drawing/2014/main" id="{1BC019DD-4996-6C4B-89FF-B4DBCDF154B4}"/>
              </a:ext>
            </a:extLst>
          </p:cNvPr>
          <p:cNvSpPr txBox="1"/>
          <p:nvPr/>
        </p:nvSpPr>
        <p:spPr>
          <a:xfrm>
            <a:off x="6245887" y="808892"/>
            <a:ext cx="1399742" cy="430887"/>
          </a:xfrm>
          <a:prstGeom prst="rect">
            <a:avLst/>
          </a:prstGeom>
          <a:noFill/>
        </p:spPr>
        <p:txBody>
          <a:bodyPr wrap="none" rtlCol="0">
            <a:spAutoFit/>
          </a:bodyPr>
          <a:lstStyle/>
          <a:p>
            <a:pPr algn="r"/>
            <a:r>
              <a:rPr lang="en-US" sz="1100" dirty="0"/>
              <a:t>Same Applications,</a:t>
            </a:r>
          </a:p>
          <a:p>
            <a:pPr algn="r"/>
            <a:r>
              <a:rPr lang="en-US" sz="1100" dirty="0"/>
              <a:t>Separate Database</a:t>
            </a:r>
          </a:p>
        </p:txBody>
      </p:sp>
      <p:pic>
        <p:nvPicPr>
          <p:cNvPr id="17" name="Graphic 16">
            <a:extLst>
              <a:ext uri="{FF2B5EF4-FFF2-40B4-BE49-F238E27FC236}">
                <a16:creationId xmlns:a16="http://schemas.microsoft.com/office/drawing/2014/main" id="{893125A4-B21A-5144-8442-2D4C82B363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8483" y="1239779"/>
            <a:ext cx="914400" cy="914400"/>
          </a:xfrm>
          <a:prstGeom prst="rect">
            <a:avLst/>
          </a:prstGeom>
        </p:spPr>
      </p:pic>
      <p:pic>
        <p:nvPicPr>
          <p:cNvPr id="23" name="Graphic 22">
            <a:extLst>
              <a:ext uri="{FF2B5EF4-FFF2-40B4-BE49-F238E27FC236}">
                <a16:creationId xmlns:a16="http://schemas.microsoft.com/office/drawing/2014/main" id="{7E49D74E-F032-B94E-BF0F-E85D4928D5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18596" y="1239779"/>
            <a:ext cx="914400" cy="914400"/>
          </a:xfrm>
          <a:prstGeom prst="rect">
            <a:avLst/>
          </a:prstGeom>
        </p:spPr>
      </p:pic>
      <p:pic>
        <p:nvPicPr>
          <p:cNvPr id="24" name="Graphic 23">
            <a:extLst>
              <a:ext uri="{FF2B5EF4-FFF2-40B4-BE49-F238E27FC236}">
                <a16:creationId xmlns:a16="http://schemas.microsoft.com/office/drawing/2014/main" id="{5861CDB3-6B94-6447-AAF9-F3164977C8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8709" y="1239779"/>
            <a:ext cx="914400" cy="914400"/>
          </a:xfrm>
          <a:prstGeom prst="rect">
            <a:avLst/>
          </a:prstGeom>
        </p:spPr>
      </p:pic>
      <p:pic>
        <p:nvPicPr>
          <p:cNvPr id="21" name="Graphic 20">
            <a:extLst>
              <a:ext uri="{FF2B5EF4-FFF2-40B4-BE49-F238E27FC236}">
                <a16:creationId xmlns:a16="http://schemas.microsoft.com/office/drawing/2014/main" id="{F00B029C-F028-5143-99BF-72076F1B8C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8483" y="2314712"/>
            <a:ext cx="914400" cy="914400"/>
          </a:xfrm>
          <a:prstGeom prst="rect">
            <a:avLst/>
          </a:prstGeom>
        </p:spPr>
      </p:pic>
      <p:pic>
        <p:nvPicPr>
          <p:cNvPr id="29" name="Graphic 28">
            <a:extLst>
              <a:ext uri="{FF2B5EF4-FFF2-40B4-BE49-F238E27FC236}">
                <a16:creationId xmlns:a16="http://schemas.microsoft.com/office/drawing/2014/main" id="{486DD321-613A-3B4D-B1B7-E3A2E754E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5429" y="2325736"/>
            <a:ext cx="914400" cy="914400"/>
          </a:xfrm>
          <a:prstGeom prst="rect">
            <a:avLst/>
          </a:prstGeom>
        </p:spPr>
      </p:pic>
      <p:pic>
        <p:nvPicPr>
          <p:cNvPr id="30" name="Graphic 29">
            <a:extLst>
              <a:ext uri="{FF2B5EF4-FFF2-40B4-BE49-F238E27FC236}">
                <a16:creationId xmlns:a16="http://schemas.microsoft.com/office/drawing/2014/main" id="{50DBCBE4-3D8B-5941-9F42-BCB575AEFA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15481" y="2314712"/>
            <a:ext cx="914400" cy="914400"/>
          </a:xfrm>
          <a:prstGeom prst="rect">
            <a:avLst/>
          </a:prstGeom>
        </p:spPr>
      </p:pic>
      <p:pic>
        <p:nvPicPr>
          <p:cNvPr id="26" name="Graphic 25">
            <a:extLst>
              <a:ext uri="{FF2B5EF4-FFF2-40B4-BE49-F238E27FC236}">
                <a16:creationId xmlns:a16="http://schemas.microsoft.com/office/drawing/2014/main" id="{D6E7CD1D-7C67-A74B-B7B7-DB8C0686C5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8483" y="3464407"/>
            <a:ext cx="914400" cy="914400"/>
          </a:xfrm>
          <a:prstGeom prst="rect">
            <a:avLst/>
          </a:prstGeom>
        </p:spPr>
      </p:pic>
      <p:pic>
        <p:nvPicPr>
          <p:cNvPr id="31" name="Graphic 30">
            <a:extLst>
              <a:ext uri="{FF2B5EF4-FFF2-40B4-BE49-F238E27FC236}">
                <a16:creationId xmlns:a16="http://schemas.microsoft.com/office/drawing/2014/main" id="{DA0D0BAB-6EE1-4D48-AFC0-D905303280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18596" y="3453383"/>
            <a:ext cx="914400" cy="914400"/>
          </a:xfrm>
          <a:prstGeom prst="rect">
            <a:avLst/>
          </a:prstGeom>
        </p:spPr>
      </p:pic>
      <p:pic>
        <p:nvPicPr>
          <p:cNvPr id="32" name="Graphic 31">
            <a:extLst>
              <a:ext uri="{FF2B5EF4-FFF2-40B4-BE49-F238E27FC236}">
                <a16:creationId xmlns:a16="http://schemas.microsoft.com/office/drawing/2014/main" id="{F99FBE21-DFDA-924B-BE9B-D15BB25225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15481" y="3442359"/>
            <a:ext cx="914400" cy="914400"/>
          </a:xfrm>
          <a:prstGeom prst="rect">
            <a:avLst/>
          </a:prstGeom>
        </p:spPr>
      </p:pic>
      <p:cxnSp>
        <p:nvCxnSpPr>
          <p:cNvPr id="34" name="Straight Arrow Connector 33">
            <a:extLst>
              <a:ext uri="{FF2B5EF4-FFF2-40B4-BE49-F238E27FC236}">
                <a16:creationId xmlns:a16="http://schemas.microsoft.com/office/drawing/2014/main" id="{60604E9A-8118-3E43-9231-778EB703E55F}"/>
              </a:ext>
            </a:extLst>
          </p:cNvPr>
          <p:cNvCxnSpPr/>
          <p:nvPr/>
        </p:nvCxnSpPr>
        <p:spPr>
          <a:xfrm>
            <a:off x="2013439" y="2091974"/>
            <a:ext cx="0"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9C2E7D-B9ED-6E4B-85C0-837E9DC32B12}"/>
              </a:ext>
            </a:extLst>
          </p:cNvPr>
          <p:cNvCxnSpPr/>
          <p:nvPr/>
        </p:nvCxnSpPr>
        <p:spPr>
          <a:xfrm>
            <a:off x="2878016" y="2091974"/>
            <a:ext cx="0"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221A017-AC72-DF4B-9383-C500DD9BDFC1}"/>
              </a:ext>
            </a:extLst>
          </p:cNvPr>
          <p:cNvCxnSpPr/>
          <p:nvPr/>
        </p:nvCxnSpPr>
        <p:spPr>
          <a:xfrm>
            <a:off x="3751385" y="2091974"/>
            <a:ext cx="0"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C6D6A19-AE7C-2845-9819-E4DCC2F1835E}"/>
              </a:ext>
            </a:extLst>
          </p:cNvPr>
          <p:cNvCxnSpPr/>
          <p:nvPr/>
        </p:nvCxnSpPr>
        <p:spPr>
          <a:xfrm>
            <a:off x="2013439" y="3139090"/>
            <a:ext cx="0"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D164F9B-2405-384F-8D09-2DB3A16A676E}"/>
              </a:ext>
            </a:extLst>
          </p:cNvPr>
          <p:cNvCxnSpPr/>
          <p:nvPr/>
        </p:nvCxnSpPr>
        <p:spPr>
          <a:xfrm>
            <a:off x="2878016" y="3139090"/>
            <a:ext cx="0"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C7E5074-C62A-7742-A4B0-77DCE740372B}"/>
              </a:ext>
            </a:extLst>
          </p:cNvPr>
          <p:cNvCxnSpPr/>
          <p:nvPr/>
        </p:nvCxnSpPr>
        <p:spPr>
          <a:xfrm>
            <a:off x="3751385" y="3139090"/>
            <a:ext cx="0"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5919363D-2D17-034E-9913-20F5324C9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5621" y="1266200"/>
            <a:ext cx="914400" cy="914400"/>
          </a:xfrm>
          <a:prstGeom prst="rect">
            <a:avLst/>
          </a:prstGeom>
        </p:spPr>
      </p:pic>
      <p:pic>
        <p:nvPicPr>
          <p:cNvPr id="41" name="Graphic 40">
            <a:extLst>
              <a:ext uri="{FF2B5EF4-FFF2-40B4-BE49-F238E27FC236}">
                <a16:creationId xmlns:a16="http://schemas.microsoft.com/office/drawing/2014/main" id="{C8FB84C9-F9B5-344C-83B6-1EBB5591D6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5734" y="1266200"/>
            <a:ext cx="914400" cy="914400"/>
          </a:xfrm>
          <a:prstGeom prst="rect">
            <a:avLst/>
          </a:prstGeom>
        </p:spPr>
      </p:pic>
      <p:pic>
        <p:nvPicPr>
          <p:cNvPr id="42" name="Graphic 41">
            <a:extLst>
              <a:ext uri="{FF2B5EF4-FFF2-40B4-BE49-F238E27FC236}">
                <a16:creationId xmlns:a16="http://schemas.microsoft.com/office/drawing/2014/main" id="{5D916BAB-C29B-CE4B-AA3B-18DFDA6CE9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5847" y="1266200"/>
            <a:ext cx="914400" cy="914400"/>
          </a:xfrm>
          <a:prstGeom prst="rect">
            <a:avLst/>
          </a:prstGeom>
        </p:spPr>
      </p:pic>
      <p:pic>
        <p:nvPicPr>
          <p:cNvPr id="43" name="Graphic 42">
            <a:extLst>
              <a:ext uri="{FF2B5EF4-FFF2-40B4-BE49-F238E27FC236}">
                <a16:creationId xmlns:a16="http://schemas.microsoft.com/office/drawing/2014/main" id="{C94B41FE-9ACE-BD48-9523-9443E4FCF9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22567" y="2352157"/>
            <a:ext cx="914400" cy="914400"/>
          </a:xfrm>
          <a:prstGeom prst="rect">
            <a:avLst/>
          </a:prstGeom>
        </p:spPr>
      </p:pic>
      <p:pic>
        <p:nvPicPr>
          <p:cNvPr id="44" name="Graphic 43">
            <a:extLst>
              <a:ext uri="{FF2B5EF4-FFF2-40B4-BE49-F238E27FC236}">
                <a16:creationId xmlns:a16="http://schemas.microsoft.com/office/drawing/2014/main" id="{BBBD7FD5-4D50-C048-9DFC-94E631B456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75621" y="3490828"/>
            <a:ext cx="914400" cy="914400"/>
          </a:xfrm>
          <a:prstGeom prst="rect">
            <a:avLst/>
          </a:prstGeom>
        </p:spPr>
      </p:pic>
      <p:pic>
        <p:nvPicPr>
          <p:cNvPr id="45" name="Graphic 44">
            <a:extLst>
              <a:ext uri="{FF2B5EF4-FFF2-40B4-BE49-F238E27FC236}">
                <a16:creationId xmlns:a16="http://schemas.microsoft.com/office/drawing/2014/main" id="{22F4647C-6827-6C44-8207-C84B4B53C6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35734" y="3479804"/>
            <a:ext cx="914400" cy="914400"/>
          </a:xfrm>
          <a:prstGeom prst="rect">
            <a:avLst/>
          </a:prstGeom>
        </p:spPr>
      </p:pic>
      <p:pic>
        <p:nvPicPr>
          <p:cNvPr id="46" name="Graphic 45">
            <a:extLst>
              <a:ext uri="{FF2B5EF4-FFF2-40B4-BE49-F238E27FC236}">
                <a16:creationId xmlns:a16="http://schemas.microsoft.com/office/drawing/2014/main" id="{9D2B4853-3471-4C42-82EB-FC9C242A1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32619" y="3468780"/>
            <a:ext cx="914400" cy="914400"/>
          </a:xfrm>
          <a:prstGeom prst="rect">
            <a:avLst/>
          </a:prstGeom>
        </p:spPr>
      </p:pic>
      <p:cxnSp>
        <p:nvCxnSpPr>
          <p:cNvPr id="47" name="Straight Arrow Connector 46">
            <a:extLst>
              <a:ext uri="{FF2B5EF4-FFF2-40B4-BE49-F238E27FC236}">
                <a16:creationId xmlns:a16="http://schemas.microsoft.com/office/drawing/2014/main" id="{44D4D84F-C366-6544-9816-B905DB5EF4F2}"/>
              </a:ext>
            </a:extLst>
          </p:cNvPr>
          <p:cNvCxnSpPr>
            <a:cxnSpLocks/>
          </p:cNvCxnSpPr>
          <p:nvPr/>
        </p:nvCxnSpPr>
        <p:spPr>
          <a:xfrm>
            <a:off x="5330577" y="2118395"/>
            <a:ext cx="459444"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5DAAA5A-4453-B24B-8361-56B33C0C5C40}"/>
              </a:ext>
            </a:extLst>
          </p:cNvPr>
          <p:cNvCxnSpPr/>
          <p:nvPr/>
        </p:nvCxnSpPr>
        <p:spPr>
          <a:xfrm>
            <a:off x="6195154" y="2118395"/>
            <a:ext cx="0"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7EE527A-C83F-0942-BAD5-569D2A40F9B3}"/>
              </a:ext>
            </a:extLst>
          </p:cNvPr>
          <p:cNvCxnSpPr>
            <a:cxnSpLocks/>
          </p:cNvCxnSpPr>
          <p:nvPr/>
        </p:nvCxnSpPr>
        <p:spPr>
          <a:xfrm flipH="1">
            <a:off x="6595847" y="2118395"/>
            <a:ext cx="472676"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6794F1C-7D7D-2C49-8B99-8FF2F59CA163}"/>
              </a:ext>
            </a:extLst>
          </p:cNvPr>
          <p:cNvCxnSpPr>
            <a:cxnSpLocks/>
          </p:cNvCxnSpPr>
          <p:nvPr/>
        </p:nvCxnSpPr>
        <p:spPr>
          <a:xfrm flipH="1">
            <a:off x="5330577" y="3229112"/>
            <a:ext cx="391990" cy="28809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FA30D6F-1D8A-0C4E-A010-909E5B9EDD5A}"/>
              </a:ext>
            </a:extLst>
          </p:cNvPr>
          <p:cNvCxnSpPr/>
          <p:nvPr/>
        </p:nvCxnSpPr>
        <p:spPr>
          <a:xfrm>
            <a:off x="6195154" y="3165511"/>
            <a:ext cx="0" cy="3516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519889E-ABD4-5743-A92F-56A15DE48718}"/>
              </a:ext>
            </a:extLst>
          </p:cNvPr>
          <p:cNvCxnSpPr>
            <a:cxnSpLocks/>
          </p:cNvCxnSpPr>
          <p:nvPr/>
        </p:nvCxnSpPr>
        <p:spPr>
          <a:xfrm>
            <a:off x="6650134" y="3229112"/>
            <a:ext cx="418389" cy="28809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13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2" name="Google Shape;139;p23" descr="Logo.png">
            <a:extLst>
              <a:ext uri="{FF2B5EF4-FFF2-40B4-BE49-F238E27FC236}">
                <a16:creationId xmlns:a16="http://schemas.microsoft.com/office/drawing/2014/main" id="{0DA6E547-ACB0-FC48-B282-1977D2C7CD24}"/>
              </a:ext>
            </a:extLst>
          </p:cNvPr>
          <p:cNvPicPr preferRelativeResize="0"/>
          <p:nvPr/>
        </p:nvPicPr>
        <p:blipFill>
          <a:blip r:embed="rId3">
            <a:alphaModFix/>
          </a:blip>
          <a:stretch>
            <a:fillRect/>
          </a:stretch>
        </p:blipFill>
        <p:spPr>
          <a:xfrm>
            <a:off x="4295500" y="4816775"/>
            <a:ext cx="553000" cy="198825"/>
          </a:xfrm>
          <a:prstGeom prst="rect">
            <a:avLst/>
          </a:prstGeom>
          <a:noFill/>
          <a:ln>
            <a:noFill/>
          </a:ln>
        </p:spPr>
      </p:pic>
      <p:grpSp>
        <p:nvGrpSpPr>
          <p:cNvPr id="53" name="Group 52">
            <a:extLst>
              <a:ext uri="{FF2B5EF4-FFF2-40B4-BE49-F238E27FC236}">
                <a16:creationId xmlns:a16="http://schemas.microsoft.com/office/drawing/2014/main" id="{6A67ED5E-A503-5242-BA9D-8067B1FC6535}"/>
              </a:ext>
            </a:extLst>
          </p:cNvPr>
          <p:cNvGrpSpPr/>
          <p:nvPr/>
        </p:nvGrpSpPr>
        <p:grpSpPr>
          <a:xfrm>
            <a:off x="823624" y="478971"/>
            <a:ext cx="6933713" cy="3974014"/>
            <a:chOff x="29986" y="40968"/>
            <a:chExt cx="8710885" cy="4992589"/>
          </a:xfrm>
        </p:grpSpPr>
        <p:sp>
          <p:nvSpPr>
            <p:cNvPr id="54" name="Rounded Rectangle 53">
              <a:extLst>
                <a:ext uri="{FF2B5EF4-FFF2-40B4-BE49-F238E27FC236}">
                  <a16:creationId xmlns:a16="http://schemas.microsoft.com/office/drawing/2014/main" id="{EF950E0C-BAA0-964D-AC75-420D075DFF3A}"/>
                </a:ext>
              </a:extLst>
            </p:cNvPr>
            <p:cNvSpPr/>
            <p:nvPr/>
          </p:nvSpPr>
          <p:spPr>
            <a:xfrm>
              <a:off x="2704609" y="152536"/>
              <a:ext cx="3734782" cy="4762364"/>
            </a:xfrm>
            <a:prstGeom prst="roundRect">
              <a:avLst/>
            </a:pr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3DF7C87A-8FB0-294D-B485-C28782743C06}"/>
                </a:ext>
              </a:extLst>
            </p:cNvPr>
            <p:cNvGrpSpPr/>
            <p:nvPr/>
          </p:nvGrpSpPr>
          <p:grpSpPr>
            <a:xfrm>
              <a:off x="568127" y="1322030"/>
              <a:ext cx="914400" cy="1183480"/>
              <a:chOff x="2439725" y="566696"/>
              <a:chExt cx="914400" cy="1183480"/>
            </a:xfrm>
          </p:grpSpPr>
          <p:pic>
            <p:nvPicPr>
              <p:cNvPr id="126" name="Graphic 125">
                <a:extLst>
                  <a:ext uri="{FF2B5EF4-FFF2-40B4-BE49-F238E27FC236}">
                    <a16:creationId xmlns:a16="http://schemas.microsoft.com/office/drawing/2014/main" id="{74712789-1BD3-2A4D-98AE-A00835F22A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9725" y="566696"/>
                <a:ext cx="914400" cy="914400"/>
              </a:xfrm>
              <a:prstGeom prst="rect">
                <a:avLst/>
              </a:prstGeom>
            </p:spPr>
          </p:pic>
          <p:sp>
            <p:nvSpPr>
              <p:cNvPr id="127" name="TextBox 126">
                <a:extLst>
                  <a:ext uri="{FF2B5EF4-FFF2-40B4-BE49-F238E27FC236}">
                    <a16:creationId xmlns:a16="http://schemas.microsoft.com/office/drawing/2014/main" id="{4ADCE7C8-5326-1643-8522-34BD48866668}"/>
                  </a:ext>
                </a:extLst>
              </p:cNvPr>
              <p:cNvSpPr txBox="1"/>
              <p:nvPr/>
            </p:nvSpPr>
            <p:spPr>
              <a:xfrm>
                <a:off x="2439725" y="1324848"/>
                <a:ext cx="914400" cy="425328"/>
              </a:xfrm>
              <a:prstGeom prst="rect">
                <a:avLst/>
              </a:prstGeom>
              <a:noFill/>
            </p:spPr>
            <p:txBody>
              <a:bodyPr wrap="square" rtlCol="0">
                <a:spAutoFit/>
              </a:bodyPr>
              <a:lstStyle/>
              <a:p>
                <a:pPr algn="ctr"/>
                <a:r>
                  <a:rPr lang="en-US" sz="800" dirty="0"/>
                  <a:t>Regular Web App</a:t>
                </a:r>
              </a:p>
            </p:txBody>
          </p:sp>
        </p:grpSp>
        <p:grpSp>
          <p:nvGrpSpPr>
            <p:cNvPr id="56" name="Group 55">
              <a:extLst>
                <a:ext uri="{FF2B5EF4-FFF2-40B4-BE49-F238E27FC236}">
                  <a16:creationId xmlns:a16="http://schemas.microsoft.com/office/drawing/2014/main" id="{8E6E0E0D-8844-1549-AAA3-C749A9014409}"/>
                </a:ext>
              </a:extLst>
            </p:cNvPr>
            <p:cNvGrpSpPr/>
            <p:nvPr/>
          </p:nvGrpSpPr>
          <p:grpSpPr>
            <a:xfrm>
              <a:off x="529366" y="2569694"/>
              <a:ext cx="979669" cy="1184466"/>
              <a:chOff x="3450536" y="566696"/>
              <a:chExt cx="979669" cy="1184466"/>
            </a:xfrm>
          </p:grpSpPr>
          <p:pic>
            <p:nvPicPr>
              <p:cNvPr id="124" name="Graphic 123">
                <a:extLst>
                  <a:ext uri="{FF2B5EF4-FFF2-40B4-BE49-F238E27FC236}">
                    <a16:creationId xmlns:a16="http://schemas.microsoft.com/office/drawing/2014/main" id="{06856E71-152A-3542-958E-FF3488AC4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9297" y="566696"/>
                <a:ext cx="914400" cy="914400"/>
              </a:xfrm>
              <a:prstGeom prst="rect">
                <a:avLst/>
              </a:prstGeom>
            </p:spPr>
          </p:pic>
          <p:sp>
            <p:nvSpPr>
              <p:cNvPr id="125" name="TextBox 124">
                <a:extLst>
                  <a:ext uri="{FF2B5EF4-FFF2-40B4-BE49-F238E27FC236}">
                    <a16:creationId xmlns:a16="http://schemas.microsoft.com/office/drawing/2014/main" id="{188A027E-15AF-2349-BE40-414367A0CE5C}"/>
                  </a:ext>
                </a:extLst>
              </p:cNvPr>
              <p:cNvSpPr txBox="1"/>
              <p:nvPr/>
            </p:nvSpPr>
            <p:spPr>
              <a:xfrm>
                <a:off x="3450536" y="1325834"/>
                <a:ext cx="979669" cy="425328"/>
              </a:xfrm>
              <a:prstGeom prst="rect">
                <a:avLst/>
              </a:prstGeom>
              <a:noFill/>
            </p:spPr>
            <p:txBody>
              <a:bodyPr wrap="square" rtlCol="0">
                <a:spAutoFit/>
              </a:bodyPr>
              <a:lstStyle/>
              <a:p>
                <a:pPr algn="ctr"/>
                <a:r>
                  <a:rPr lang="en-US" sz="800" dirty="0"/>
                  <a:t>Single Page</a:t>
                </a:r>
              </a:p>
              <a:p>
                <a:pPr algn="ctr"/>
                <a:r>
                  <a:rPr lang="en-US" sz="800" dirty="0"/>
                  <a:t>App</a:t>
                </a:r>
              </a:p>
            </p:txBody>
          </p:sp>
        </p:grpSp>
        <p:grpSp>
          <p:nvGrpSpPr>
            <p:cNvPr id="57" name="Group 56">
              <a:extLst>
                <a:ext uri="{FF2B5EF4-FFF2-40B4-BE49-F238E27FC236}">
                  <a16:creationId xmlns:a16="http://schemas.microsoft.com/office/drawing/2014/main" id="{52CDB7B3-5788-6C47-9DC3-50B9F574BCD7}"/>
                </a:ext>
              </a:extLst>
            </p:cNvPr>
            <p:cNvGrpSpPr/>
            <p:nvPr/>
          </p:nvGrpSpPr>
          <p:grpSpPr>
            <a:xfrm>
              <a:off x="486944" y="40968"/>
              <a:ext cx="1034347" cy="1216880"/>
              <a:chOff x="4441782" y="530418"/>
              <a:chExt cx="1034347" cy="1216880"/>
            </a:xfrm>
          </p:grpSpPr>
          <p:pic>
            <p:nvPicPr>
              <p:cNvPr id="122" name="Graphic 121">
                <a:extLst>
                  <a:ext uri="{FF2B5EF4-FFF2-40B4-BE49-F238E27FC236}">
                    <a16:creationId xmlns:a16="http://schemas.microsoft.com/office/drawing/2014/main" id="{B5869476-5040-AB4D-A06E-210F98A95B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22966" y="530418"/>
                <a:ext cx="914400" cy="914400"/>
              </a:xfrm>
              <a:prstGeom prst="rect">
                <a:avLst/>
              </a:prstGeom>
            </p:spPr>
          </p:pic>
          <p:sp>
            <p:nvSpPr>
              <p:cNvPr id="123" name="TextBox 122">
                <a:extLst>
                  <a:ext uri="{FF2B5EF4-FFF2-40B4-BE49-F238E27FC236}">
                    <a16:creationId xmlns:a16="http://schemas.microsoft.com/office/drawing/2014/main" id="{A8D23916-1C20-794B-80C5-3DA52A42492D}"/>
                  </a:ext>
                </a:extLst>
              </p:cNvPr>
              <p:cNvSpPr txBox="1"/>
              <p:nvPr/>
            </p:nvSpPr>
            <p:spPr>
              <a:xfrm>
                <a:off x="4441782" y="1321970"/>
                <a:ext cx="1034347" cy="425328"/>
              </a:xfrm>
              <a:prstGeom prst="rect">
                <a:avLst/>
              </a:prstGeom>
              <a:noFill/>
            </p:spPr>
            <p:txBody>
              <a:bodyPr wrap="square" rtlCol="0">
                <a:spAutoFit/>
              </a:bodyPr>
              <a:lstStyle/>
              <a:p>
                <a:pPr algn="ctr"/>
                <a:r>
                  <a:rPr lang="en-US" sz="800" dirty="0"/>
                  <a:t>Native Mobile</a:t>
                </a:r>
              </a:p>
              <a:p>
                <a:pPr algn="ctr"/>
                <a:r>
                  <a:rPr lang="en-US" sz="800" dirty="0"/>
                  <a:t>App</a:t>
                </a:r>
              </a:p>
            </p:txBody>
          </p:sp>
        </p:grpSp>
        <p:pic>
          <p:nvPicPr>
            <p:cNvPr id="58" name="Graphic 57">
              <a:extLst>
                <a:ext uri="{FF2B5EF4-FFF2-40B4-BE49-F238E27FC236}">
                  <a16:creationId xmlns:a16="http://schemas.microsoft.com/office/drawing/2014/main" id="{B9D7442B-4230-1F49-A55D-B4D46415EF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45278" y="4576357"/>
              <a:ext cx="457200" cy="457200"/>
            </a:xfrm>
            <a:prstGeom prst="rect">
              <a:avLst/>
            </a:prstGeom>
          </p:spPr>
        </p:pic>
        <p:grpSp>
          <p:nvGrpSpPr>
            <p:cNvPr id="59" name="Group 58">
              <a:extLst>
                <a:ext uri="{FF2B5EF4-FFF2-40B4-BE49-F238E27FC236}">
                  <a16:creationId xmlns:a16="http://schemas.microsoft.com/office/drawing/2014/main" id="{FB7A04EB-DBA6-6049-95FF-A24493F4594E}"/>
                </a:ext>
              </a:extLst>
            </p:cNvPr>
            <p:cNvGrpSpPr/>
            <p:nvPr/>
          </p:nvGrpSpPr>
          <p:grpSpPr>
            <a:xfrm>
              <a:off x="7588567" y="438349"/>
              <a:ext cx="914400" cy="1012369"/>
              <a:chOff x="5697745" y="1286729"/>
              <a:chExt cx="914400" cy="1012369"/>
            </a:xfrm>
          </p:grpSpPr>
          <p:pic>
            <p:nvPicPr>
              <p:cNvPr id="120" name="Graphic 119">
                <a:extLst>
                  <a:ext uri="{FF2B5EF4-FFF2-40B4-BE49-F238E27FC236}">
                    <a16:creationId xmlns:a16="http://schemas.microsoft.com/office/drawing/2014/main" id="{8E50D388-94CF-4942-8064-BA948E6D13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97745" y="1286729"/>
                <a:ext cx="914400" cy="914400"/>
              </a:xfrm>
              <a:prstGeom prst="rect">
                <a:avLst/>
              </a:prstGeom>
            </p:spPr>
          </p:pic>
          <p:sp>
            <p:nvSpPr>
              <p:cNvPr id="121" name="TextBox 120">
                <a:extLst>
                  <a:ext uri="{FF2B5EF4-FFF2-40B4-BE49-F238E27FC236}">
                    <a16:creationId xmlns:a16="http://schemas.microsoft.com/office/drawing/2014/main" id="{6559C2D6-E521-4A42-AD72-447D847CCA6F}"/>
                  </a:ext>
                </a:extLst>
              </p:cNvPr>
              <p:cNvSpPr txBox="1"/>
              <p:nvPr/>
            </p:nvSpPr>
            <p:spPr>
              <a:xfrm>
                <a:off x="5744143" y="2028434"/>
                <a:ext cx="781759" cy="270664"/>
              </a:xfrm>
              <a:prstGeom prst="rect">
                <a:avLst/>
              </a:prstGeom>
              <a:noFill/>
            </p:spPr>
            <p:txBody>
              <a:bodyPr wrap="square" rtlCol="0">
                <a:spAutoFit/>
              </a:bodyPr>
              <a:lstStyle/>
              <a:p>
                <a:pPr algn="ctr"/>
                <a:r>
                  <a:rPr lang="en-US" sz="800" dirty="0"/>
                  <a:t>Helpdesk</a:t>
                </a:r>
              </a:p>
            </p:txBody>
          </p:sp>
        </p:grpSp>
        <p:grpSp>
          <p:nvGrpSpPr>
            <p:cNvPr id="60" name="Group 59">
              <a:extLst>
                <a:ext uri="{FF2B5EF4-FFF2-40B4-BE49-F238E27FC236}">
                  <a16:creationId xmlns:a16="http://schemas.microsoft.com/office/drawing/2014/main" id="{7AC5DE99-02A2-0E48-B252-A861BDD5CFE0}"/>
                </a:ext>
              </a:extLst>
            </p:cNvPr>
            <p:cNvGrpSpPr/>
            <p:nvPr/>
          </p:nvGrpSpPr>
          <p:grpSpPr>
            <a:xfrm>
              <a:off x="7525851" y="1498756"/>
              <a:ext cx="1039833" cy="1351948"/>
              <a:chOff x="5635027" y="2689774"/>
              <a:chExt cx="1039833" cy="1351948"/>
            </a:xfrm>
          </p:grpSpPr>
          <p:pic>
            <p:nvPicPr>
              <p:cNvPr id="118" name="Graphic 117">
                <a:extLst>
                  <a:ext uri="{FF2B5EF4-FFF2-40B4-BE49-F238E27FC236}">
                    <a16:creationId xmlns:a16="http://schemas.microsoft.com/office/drawing/2014/main" id="{5600B016-7712-AF47-82F4-866CD0B648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62905" y="2689774"/>
                <a:ext cx="914400" cy="914400"/>
              </a:xfrm>
              <a:prstGeom prst="rect">
                <a:avLst/>
              </a:prstGeom>
            </p:spPr>
          </p:pic>
          <p:sp>
            <p:nvSpPr>
              <p:cNvPr id="119" name="TextBox 118">
                <a:extLst>
                  <a:ext uri="{FF2B5EF4-FFF2-40B4-BE49-F238E27FC236}">
                    <a16:creationId xmlns:a16="http://schemas.microsoft.com/office/drawing/2014/main" id="{1E5BF98A-8ECD-C844-A49C-6270830B8F68}"/>
                  </a:ext>
                </a:extLst>
              </p:cNvPr>
              <p:cNvSpPr txBox="1"/>
              <p:nvPr/>
            </p:nvSpPr>
            <p:spPr>
              <a:xfrm>
                <a:off x="5635027" y="3481062"/>
                <a:ext cx="1039833" cy="560660"/>
              </a:xfrm>
              <a:prstGeom prst="rect">
                <a:avLst/>
              </a:prstGeom>
              <a:noFill/>
            </p:spPr>
            <p:txBody>
              <a:bodyPr wrap="square" rtlCol="0">
                <a:spAutoFit/>
              </a:bodyPr>
              <a:lstStyle/>
              <a:p>
                <a:pPr algn="ctr"/>
                <a:r>
                  <a:rPr lang="en-US" sz="800" dirty="0"/>
                  <a:t>CI/CD Pipeline</a:t>
                </a:r>
              </a:p>
              <a:p>
                <a:pPr algn="ctr"/>
                <a:r>
                  <a:rPr lang="en-US" sz="700" dirty="0"/>
                  <a:t>(e.g. Jenkins)</a:t>
                </a:r>
                <a:endParaRPr lang="en-US" sz="1000" dirty="0"/>
              </a:p>
            </p:txBody>
          </p:sp>
        </p:grpSp>
        <p:grpSp>
          <p:nvGrpSpPr>
            <p:cNvPr id="61" name="Group 60">
              <a:extLst>
                <a:ext uri="{FF2B5EF4-FFF2-40B4-BE49-F238E27FC236}">
                  <a16:creationId xmlns:a16="http://schemas.microsoft.com/office/drawing/2014/main" id="{DB0A52A7-B18C-6B43-A93F-8F742998D997}"/>
                </a:ext>
              </a:extLst>
            </p:cNvPr>
            <p:cNvGrpSpPr/>
            <p:nvPr/>
          </p:nvGrpSpPr>
          <p:grpSpPr>
            <a:xfrm>
              <a:off x="7350664" y="3751796"/>
              <a:ext cx="1390207" cy="1216617"/>
              <a:chOff x="5459839" y="4092819"/>
              <a:chExt cx="1390207" cy="1216617"/>
            </a:xfrm>
          </p:grpSpPr>
          <p:pic>
            <p:nvPicPr>
              <p:cNvPr id="116" name="Graphic 115">
                <a:extLst>
                  <a:ext uri="{FF2B5EF4-FFF2-40B4-BE49-F238E27FC236}">
                    <a16:creationId xmlns:a16="http://schemas.microsoft.com/office/drawing/2014/main" id="{833E1FCC-CD0D-3441-82AC-AD3A4F257A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745" y="4092819"/>
                <a:ext cx="914400" cy="914400"/>
              </a:xfrm>
              <a:prstGeom prst="rect">
                <a:avLst/>
              </a:prstGeom>
            </p:spPr>
          </p:pic>
          <p:sp>
            <p:nvSpPr>
              <p:cNvPr id="117" name="TextBox 116">
                <a:extLst>
                  <a:ext uri="{FF2B5EF4-FFF2-40B4-BE49-F238E27FC236}">
                    <a16:creationId xmlns:a16="http://schemas.microsoft.com/office/drawing/2014/main" id="{534EAC3A-ECD6-C348-B365-A9ECDE6BBA6F}"/>
                  </a:ext>
                </a:extLst>
              </p:cNvPr>
              <p:cNvSpPr txBox="1"/>
              <p:nvPr/>
            </p:nvSpPr>
            <p:spPr>
              <a:xfrm>
                <a:off x="5459839" y="4884108"/>
                <a:ext cx="1390207" cy="425328"/>
              </a:xfrm>
              <a:prstGeom prst="rect">
                <a:avLst/>
              </a:prstGeom>
              <a:noFill/>
            </p:spPr>
            <p:txBody>
              <a:bodyPr wrap="square" rtlCol="0">
                <a:spAutoFit/>
              </a:bodyPr>
              <a:lstStyle/>
              <a:p>
                <a:pPr algn="ctr"/>
                <a:r>
                  <a:rPr lang="en-US" sz="800" dirty="0"/>
                  <a:t>Legacy Identity Store</a:t>
                </a:r>
              </a:p>
            </p:txBody>
          </p:sp>
        </p:grpSp>
        <p:grpSp>
          <p:nvGrpSpPr>
            <p:cNvPr id="62" name="Group 61">
              <a:extLst>
                <a:ext uri="{FF2B5EF4-FFF2-40B4-BE49-F238E27FC236}">
                  <a16:creationId xmlns:a16="http://schemas.microsoft.com/office/drawing/2014/main" id="{F7887707-1943-874F-BBC0-F0D92A31A3E2}"/>
                </a:ext>
              </a:extLst>
            </p:cNvPr>
            <p:cNvGrpSpPr/>
            <p:nvPr/>
          </p:nvGrpSpPr>
          <p:grpSpPr>
            <a:xfrm>
              <a:off x="330224" y="3751796"/>
              <a:ext cx="1390207" cy="1216617"/>
              <a:chOff x="5459839" y="4092819"/>
              <a:chExt cx="1390207" cy="1216617"/>
            </a:xfrm>
          </p:grpSpPr>
          <p:pic>
            <p:nvPicPr>
              <p:cNvPr id="114" name="Graphic 113">
                <a:extLst>
                  <a:ext uri="{FF2B5EF4-FFF2-40B4-BE49-F238E27FC236}">
                    <a16:creationId xmlns:a16="http://schemas.microsoft.com/office/drawing/2014/main" id="{91685E71-A365-5544-B8CE-9CB2BF1203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745" y="4092819"/>
                <a:ext cx="914400" cy="914400"/>
              </a:xfrm>
              <a:prstGeom prst="rect">
                <a:avLst/>
              </a:prstGeom>
            </p:spPr>
          </p:pic>
          <p:sp>
            <p:nvSpPr>
              <p:cNvPr id="115" name="TextBox 114">
                <a:extLst>
                  <a:ext uri="{FF2B5EF4-FFF2-40B4-BE49-F238E27FC236}">
                    <a16:creationId xmlns:a16="http://schemas.microsoft.com/office/drawing/2014/main" id="{FC143B16-B4BD-2946-8645-8B1FEA8F6FA3}"/>
                  </a:ext>
                </a:extLst>
              </p:cNvPr>
              <p:cNvSpPr txBox="1"/>
              <p:nvPr/>
            </p:nvSpPr>
            <p:spPr>
              <a:xfrm>
                <a:off x="5459839" y="4884108"/>
                <a:ext cx="1390207" cy="425328"/>
              </a:xfrm>
              <a:prstGeom prst="rect">
                <a:avLst/>
              </a:prstGeom>
              <a:noFill/>
            </p:spPr>
            <p:txBody>
              <a:bodyPr wrap="square" rtlCol="0">
                <a:spAutoFit/>
              </a:bodyPr>
              <a:lstStyle/>
              <a:p>
                <a:pPr algn="ctr"/>
                <a:r>
                  <a:rPr lang="en-US" sz="800" dirty="0"/>
                  <a:t>Legacy Identity Store</a:t>
                </a:r>
              </a:p>
            </p:txBody>
          </p:sp>
        </p:grpSp>
        <p:cxnSp>
          <p:nvCxnSpPr>
            <p:cNvPr id="63" name="Straight Arrow Connector 62">
              <a:extLst>
                <a:ext uri="{FF2B5EF4-FFF2-40B4-BE49-F238E27FC236}">
                  <a16:creationId xmlns:a16="http://schemas.microsoft.com/office/drawing/2014/main" id="{02EC743A-CD39-C343-9BD6-1CBD2465141A}"/>
                </a:ext>
              </a:extLst>
            </p:cNvPr>
            <p:cNvCxnSpPr>
              <a:cxnSpLocks/>
              <a:stCxn id="108" idx="3"/>
            </p:cNvCxnSpPr>
            <p:nvPr/>
          </p:nvCxnSpPr>
          <p:spPr>
            <a:xfrm flipV="1">
              <a:off x="3973761" y="3748878"/>
              <a:ext cx="470633" cy="46110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77E27F8-7D49-A643-9B1F-80A7186CD0BC}"/>
                </a:ext>
              </a:extLst>
            </p:cNvPr>
            <p:cNvCxnSpPr>
              <a:cxnSpLocks/>
              <a:stCxn id="110" idx="1"/>
            </p:cNvCxnSpPr>
            <p:nvPr/>
          </p:nvCxnSpPr>
          <p:spPr>
            <a:xfrm flipH="1" flipV="1">
              <a:off x="4800600" y="3727957"/>
              <a:ext cx="419915" cy="47037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F57DAF54-E238-8248-847F-D0BC2D885E7C}"/>
                </a:ext>
              </a:extLst>
            </p:cNvPr>
            <p:cNvGrpSpPr/>
            <p:nvPr/>
          </p:nvGrpSpPr>
          <p:grpSpPr>
            <a:xfrm>
              <a:off x="3892836" y="2732393"/>
              <a:ext cx="1390207" cy="992990"/>
              <a:chOff x="3062301" y="2783772"/>
              <a:chExt cx="1390207" cy="992990"/>
            </a:xfrm>
          </p:grpSpPr>
          <p:pic>
            <p:nvPicPr>
              <p:cNvPr id="112" name="Graphic 111">
                <a:extLst>
                  <a:ext uri="{FF2B5EF4-FFF2-40B4-BE49-F238E27FC236}">
                    <a16:creationId xmlns:a16="http://schemas.microsoft.com/office/drawing/2014/main" id="{FFAD3EAB-62A6-E644-960D-7847BA8305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07856" y="2783772"/>
                <a:ext cx="914400" cy="914400"/>
              </a:xfrm>
              <a:prstGeom prst="rect">
                <a:avLst/>
              </a:prstGeom>
            </p:spPr>
          </p:pic>
          <p:sp>
            <p:nvSpPr>
              <p:cNvPr id="113" name="TextBox 112">
                <a:extLst>
                  <a:ext uri="{FF2B5EF4-FFF2-40B4-BE49-F238E27FC236}">
                    <a16:creationId xmlns:a16="http://schemas.microsoft.com/office/drawing/2014/main" id="{F3BB7600-352A-7843-A631-876C91F3D06B}"/>
                  </a:ext>
                </a:extLst>
              </p:cNvPr>
              <p:cNvSpPr txBox="1"/>
              <p:nvPr/>
            </p:nvSpPr>
            <p:spPr>
              <a:xfrm>
                <a:off x="3062301" y="3506098"/>
                <a:ext cx="1390207" cy="270664"/>
              </a:xfrm>
              <a:prstGeom prst="rect">
                <a:avLst/>
              </a:prstGeom>
              <a:noFill/>
            </p:spPr>
            <p:txBody>
              <a:bodyPr wrap="square" rtlCol="0">
                <a:spAutoFit/>
              </a:bodyPr>
              <a:lstStyle/>
              <a:p>
                <a:pPr algn="ctr"/>
                <a:r>
                  <a:rPr lang="en-US" sz="800" dirty="0"/>
                  <a:t>User Profile</a:t>
                </a:r>
              </a:p>
            </p:txBody>
          </p:sp>
        </p:grpSp>
        <p:grpSp>
          <p:nvGrpSpPr>
            <p:cNvPr id="66" name="Group 65">
              <a:extLst>
                <a:ext uri="{FF2B5EF4-FFF2-40B4-BE49-F238E27FC236}">
                  <a16:creationId xmlns:a16="http://schemas.microsoft.com/office/drawing/2014/main" id="{F290807E-17AA-6A4C-92F1-F6560785187F}"/>
                </a:ext>
              </a:extLst>
            </p:cNvPr>
            <p:cNvGrpSpPr/>
            <p:nvPr/>
          </p:nvGrpSpPr>
          <p:grpSpPr>
            <a:xfrm>
              <a:off x="4951852" y="3741134"/>
              <a:ext cx="1390207" cy="982776"/>
              <a:chOff x="3831549" y="3885597"/>
              <a:chExt cx="1390207" cy="982776"/>
            </a:xfrm>
          </p:grpSpPr>
          <p:pic>
            <p:nvPicPr>
              <p:cNvPr id="110" name="Graphic 109">
                <a:extLst>
                  <a:ext uri="{FF2B5EF4-FFF2-40B4-BE49-F238E27FC236}">
                    <a16:creationId xmlns:a16="http://schemas.microsoft.com/office/drawing/2014/main" id="{8153A08E-D4DE-6B4A-A0B5-6AB8C10707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00212" y="3885597"/>
                <a:ext cx="914400" cy="914400"/>
              </a:xfrm>
              <a:prstGeom prst="rect">
                <a:avLst/>
              </a:prstGeom>
            </p:spPr>
          </p:pic>
          <p:sp>
            <p:nvSpPr>
              <p:cNvPr id="111" name="TextBox 110">
                <a:extLst>
                  <a:ext uri="{FF2B5EF4-FFF2-40B4-BE49-F238E27FC236}">
                    <a16:creationId xmlns:a16="http://schemas.microsoft.com/office/drawing/2014/main" id="{4D7B35DA-96D7-1B4B-8313-6E549116CE6B}"/>
                  </a:ext>
                </a:extLst>
              </p:cNvPr>
              <p:cNvSpPr txBox="1"/>
              <p:nvPr/>
            </p:nvSpPr>
            <p:spPr>
              <a:xfrm>
                <a:off x="3831549" y="4597709"/>
                <a:ext cx="1390207" cy="270664"/>
              </a:xfrm>
              <a:prstGeom prst="rect">
                <a:avLst/>
              </a:prstGeom>
              <a:noFill/>
            </p:spPr>
            <p:txBody>
              <a:bodyPr wrap="square" rtlCol="0">
                <a:spAutoFit/>
              </a:bodyPr>
              <a:lstStyle/>
              <a:p>
                <a:pPr algn="ctr"/>
                <a:r>
                  <a:rPr lang="en-US" sz="800" dirty="0"/>
                  <a:t>Identity Store Proxy</a:t>
                </a:r>
              </a:p>
            </p:txBody>
          </p:sp>
        </p:grpSp>
        <p:grpSp>
          <p:nvGrpSpPr>
            <p:cNvPr id="67" name="Group 66">
              <a:extLst>
                <a:ext uri="{FF2B5EF4-FFF2-40B4-BE49-F238E27FC236}">
                  <a16:creationId xmlns:a16="http://schemas.microsoft.com/office/drawing/2014/main" id="{E3A94806-3133-CD48-91F9-B09FF16F02E2}"/>
                </a:ext>
              </a:extLst>
            </p:cNvPr>
            <p:cNvGrpSpPr/>
            <p:nvPr/>
          </p:nvGrpSpPr>
          <p:grpSpPr>
            <a:xfrm>
              <a:off x="3031124" y="3752782"/>
              <a:ext cx="1000923" cy="971129"/>
              <a:chOff x="2408343" y="3899389"/>
              <a:chExt cx="1000923" cy="971129"/>
            </a:xfrm>
          </p:grpSpPr>
          <p:pic>
            <p:nvPicPr>
              <p:cNvPr id="108" name="Graphic 107">
                <a:extLst>
                  <a:ext uri="{FF2B5EF4-FFF2-40B4-BE49-F238E27FC236}">
                    <a16:creationId xmlns:a16="http://schemas.microsoft.com/office/drawing/2014/main" id="{0D92E8D0-41A9-4641-9216-498EF446AE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36580" y="3899389"/>
                <a:ext cx="914400" cy="914400"/>
              </a:xfrm>
              <a:prstGeom prst="rect">
                <a:avLst/>
              </a:prstGeom>
            </p:spPr>
          </p:pic>
          <p:sp>
            <p:nvSpPr>
              <p:cNvPr id="109" name="TextBox 108">
                <a:extLst>
                  <a:ext uri="{FF2B5EF4-FFF2-40B4-BE49-F238E27FC236}">
                    <a16:creationId xmlns:a16="http://schemas.microsoft.com/office/drawing/2014/main" id="{E066195A-AE16-324C-A73B-03D0C40BAEDA}"/>
                  </a:ext>
                </a:extLst>
              </p:cNvPr>
              <p:cNvSpPr txBox="1"/>
              <p:nvPr/>
            </p:nvSpPr>
            <p:spPr>
              <a:xfrm>
                <a:off x="2408343" y="4599854"/>
                <a:ext cx="1000923" cy="270664"/>
              </a:xfrm>
              <a:prstGeom prst="rect">
                <a:avLst/>
              </a:prstGeom>
              <a:noFill/>
            </p:spPr>
            <p:txBody>
              <a:bodyPr wrap="square" rtlCol="0">
                <a:spAutoFit/>
              </a:bodyPr>
              <a:lstStyle/>
              <a:p>
                <a:pPr algn="ctr"/>
                <a:r>
                  <a:rPr lang="en-US" sz="800" dirty="0"/>
                  <a:t>Identity Store</a:t>
                </a:r>
              </a:p>
            </p:txBody>
          </p:sp>
        </p:grpSp>
        <p:grpSp>
          <p:nvGrpSpPr>
            <p:cNvPr id="68" name="Group 67">
              <a:extLst>
                <a:ext uri="{FF2B5EF4-FFF2-40B4-BE49-F238E27FC236}">
                  <a16:creationId xmlns:a16="http://schemas.microsoft.com/office/drawing/2014/main" id="{62B9C056-A65F-B94B-8136-2A1052D08CD5}"/>
                </a:ext>
              </a:extLst>
            </p:cNvPr>
            <p:cNvGrpSpPr/>
            <p:nvPr/>
          </p:nvGrpSpPr>
          <p:grpSpPr>
            <a:xfrm>
              <a:off x="7350664" y="2716469"/>
              <a:ext cx="1390207" cy="987289"/>
              <a:chOff x="6436031" y="2892569"/>
              <a:chExt cx="1390207" cy="987289"/>
            </a:xfrm>
          </p:grpSpPr>
          <p:pic>
            <p:nvPicPr>
              <p:cNvPr id="106" name="Graphic 105">
                <a:extLst>
                  <a:ext uri="{FF2B5EF4-FFF2-40B4-BE49-F238E27FC236}">
                    <a16:creationId xmlns:a16="http://schemas.microsoft.com/office/drawing/2014/main" id="{15C91729-C5A2-A94B-B57B-7182CF03E2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01365" y="2892569"/>
                <a:ext cx="914400" cy="914400"/>
              </a:xfrm>
              <a:prstGeom prst="rect">
                <a:avLst/>
              </a:prstGeom>
            </p:spPr>
          </p:pic>
          <p:sp>
            <p:nvSpPr>
              <p:cNvPr id="107" name="TextBox 106">
                <a:extLst>
                  <a:ext uri="{FF2B5EF4-FFF2-40B4-BE49-F238E27FC236}">
                    <a16:creationId xmlns:a16="http://schemas.microsoft.com/office/drawing/2014/main" id="{14FC8B0C-FC34-D143-8F93-8FC66DFC9763}"/>
                  </a:ext>
                </a:extLst>
              </p:cNvPr>
              <p:cNvSpPr txBox="1"/>
              <p:nvPr/>
            </p:nvSpPr>
            <p:spPr>
              <a:xfrm>
                <a:off x="6436031" y="3609194"/>
                <a:ext cx="1390207" cy="270664"/>
              </a:xfrm>
              <a:prstGeom prst="rect">
                <a:avLst/>
              </a:prstGeom>
              <a:noFill/>
            </p:spPr>
            <p:txBody>
              <a:bodyPr wrap="square" rtlCol="0">
                <a:spAutoFit/>
              </a:bodyPr>
              <a:lstStyle/>
              <a:p>
                <a:pPr algn="ctr"/>
                <a:r>
                  <a:rPr lang="en-US" sz="800" dirty="0"/>
                  <a:t>Social Media</a:t>
                </a:r>
              </a:p>
            </p:txBody>
          </p:sp>
        </p:grpSp>
        <p:grpSp>
          <p:nvGrpSpPr>
            <p:cNvPr id="69" name="Group 68">
              <a:extLst>
                <a:ext uri="{FF2B5EF4-FFF2-40B4-BE49-F238E27FC236}">
                  <a16:creationId xmlns:a16="http://schemas.microsoft.com/office/drawing/2014/main" id="{B675188B-6ED4-9644-9E57-E352548CCA04}"/>
                </a:ext>
              </a:extLst>
            </p:cNvPr>
            <p:cNvGrpSpPr/>
            <p:nvPr/>
          </p:nvGrpSpPr>
          <p:grpSpPr>
            <a:xfrm>
              <a:off x="6134915" y="3990986"/>
              <a:ext cx="1533606" cy="425328"/>
              <a:chOff x="6134915" y="3990986"/>
              <a:chExt cx="1533606" cy="425328"/>
            </a:xfrm>
          </p:grpSpPr>
          <p:cxnSp>
            <p:nvCxnSpPr>
              <p:cNvPr id="104" name="Straight Arrow Connector 103">
                <a:extLst>
                  <a:ext uri="{FF2B5EF4-FFF2-40B4-BE49-F238E27FC236}">
                    <a16:creationId xmlns:a16="http://schemas.microsoft.com/office/drawing/2014/main" id="{138F0F9E-3FA4-EE4A-A3E0-BDB5BE2D0A81}"/>
                  </a:ext>
                </a:extLst>
              </p:cNvPr>
              <p:cNvCxnSpPr>
                <a:cxnSpLocks/>
                <a:stCxn id="110" idx="3"/>
                <a:endCxn id="116" idx="1"/>
              </p:cNvCxnSpPr>
              <p:nvPr/>
            </p:nvCxnSpPr>
            <p:spPr>
              <a:xfrm>
                <a:off x="6134915" y="4198334"/>
                <a:ext cx="1453655" cy="10662"/>
              </a:xfrm>
              <a:prstGeom prst="straightConnector1">
                <a:avLst/>
              </a:prstGeom>
              <a:ln w="38100">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3D24429-0DDF-FB42-BB32-81FB4F8ED9A9}"/>
                  </a:ext>
                </a:extLst>
              </p:cNvPr>
              <p:cNvSpPr txBox="1"/>
              <p:nvPr/>
            </p:nvSpPr>
            <p:spPr>
              <a:xfrm>
                <a:off x="6880696" y="3990986"/>
                <a:ext cx="787825" cy="425328"/>
              </a:xfrm>
              <a:prstGeom prst="rect">
                <a:avLst/>
              </a:prstGeom>
              <a:noFill/>
            </p:spPr>
            <p:txBody>
              <a:bodyPr wrap="none" rtlCol="0">
                <a:spAutoFit/>
              </a:bodyPr>
              <a:lstStyle/>
              <a:p>
                <a:pPr algn="r"/>
                <a:r>
                  <a:rPr lang="en-US" sz="800" dirty="0"/>
                  <a:t>Custom</a:t>
                </a:r>
              </a:p>
              <a:p>
                <a:pPr algn="r"/>
                <a:r>
                  <a:rPr lang="en-US" sz="800" dirty="0"/>
                  <a:t>Database</a:t>
                </a:r>
              </a:p>
            </p:txBody>
          </p:sp>
        </p:grpSp>
        <p:grpSp>
          <p:nvGrpSpPr>
            <p:cNvPr id="70" name="Group 69">
              <a:extLst>
                <a:ext uri="{FF2B5EF4-FFF2-40B4-BE49-F238E27FC236}">
                  <a16:creationId xmlns:a16="http://schemas.microsoft.com/office/drawing/2014/main" id="{FA96A68F-A8F9-5341-B237-30FC555723A1}"/>
                </a:ext>
              </a:extLst>
            </p:cNvPr>
            <p:cNvGrpSpPr/>
            <p:nvPr/>
          </p:nvGrpSpPr>
          <p:grpSpPr>
            <a:xfrm>
              <a:off x="1482530" y="4007069"/>
              <a:ext cx="1576831" cy="425328"/>
              <a:chOff x="1321594" y="4007069"/>
              <a:chExt cx="1576831" cy="425328"/>
            </a:xfrm>
          </p:grpSpPr>
          <p:cxnSp>
            <p:nvCxnSpPr>
              <p:cNvPr id="102" name="Straight Arrow Connector 101">
                <a:extLst>
                  <a:ext uri="{FF2B5EF4-FFF2-40B4-BE49-F238E27FC236}">
                    <a16:creationId xmlns:a16="http://schemas.microsoft.com/office/drawing/2014/main" id="{38F11B28-5AEE-2F44-A895-567B14D5D8E1}"/>
                  </a:ext>
                </a:extLst>
              </p:cNvPr>
              <p:cNvCxnSpPr>
                <a:stCxn id="114" idx="3"/>
                <a:endCxn id="108" idx="1"/>
              </p:cNvCxnSpPr>
              <p:nvPr/>
            </p:nvCxnSpPr>
            <p:spPr>
              <a:xfrm>
                <a:off x="1321594" y="4208996"/>
                <a:ext cx="1576831" cy="98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DFD4DAB3-E427-EF46-A1E6-397DB15B0BA3}"/>
                  </a:ext>
                </a:extLst>
              </p:cNvPr>
              <p:cNvSpPr txBox="1"/>
              <p:nvPr/>
            </p:nvSpPr>
            <p:spPr>
              <a:xfrm>
                <a:off x="1339179" y="4007069"/>
                <a:ext cx="763659" cy="425328"/>
              </a:xfrm>
              <a:prstGeom prst="rect">
                <a:avLst/>
              </a:prstGeom>
              <a:noFill/>
            </p:spPr>
            <p:txBody>
              <a:bodyPr wrap="none" rtlCol="0">
                <a:spAutoFit/>
              </a:bodyPr>
              <a:lstStyle/>
              <a:p>
                <a:r>
                  <a:rPr lang="en-US" sz="800" dirty="0"/>
                  <a:t>User</a:t>
                </a:r>
              </a:p>
              <a:p>
                <a:r>
                  <a:rPr lang="en-US" sz="800" dirty="0"/>
                  <a:t>Migration</a:t>
                </a:r>
              </a:p>
            </p:txBody>
          </p:sp>
        </p:grpSp>
        <p:grpSp>
          <p:nvGrpSpPr>
            <p:cNvPr id="71" name="Group 70">
              <a:extLst>
                <a:ext uri="{FF2B5EF4-FFF2-40B4-BE49-F238E27FC236}">
                  <a16:creationId xmlns:a16="http://schemas.microsoft.com/office/drawing/2014/main" id="{C35DCCAD-8676-7C4B-A731-2744BFE64D8D}"/>
                </a:ext>
              </a:extLst>
            </p:cNvPr>
            <p:cNvGrpSpPr/>
            <p:nvPr/>
          </p:nvGrpSpPr>
          <p:grpSpPr>
            <a:xfrm>
              <a:off x="4128609" y="804644"/>
              <a:ext cx="886781" cy="717122"/>
              <a:chOff x="3007277" y="1074195"/>
              <a:chExt cx="886781" cy="717122"/>
            </a:xfrm>
          </p:grpSpPr>
          <p:pic>
            <p:nvPicPr>
              <p:cNvPr id="100" name="Graphic 99">
                <a:extLst>
                  <a:ext uri="{FF2B5EF4-FFF2-40B4-BE49-F238E27FC236}">
                    <a16:creationId xmlns:a16="http://schemas.microsoft.com/office/drawing/2014/main" id="{9AEFC639-031E-9F4A-9B70-C950ACB601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6596" y="1074195"/>
                <a:ext cx="457200" cy="457200"/>
              </a:xfrm>
              <a:prstGeom prst="rect">
                <a:avLst/>
              </a:prstGeom>
            </p:spPr>
          </p:pic>
          <p:sp>
            <p:nvSpPr>
              <p:cNvPr id="101" name="TextBox 100">
                <a:extLst>
                  <a:ext uri="{FF2B5EF4-FFF2-40B4-BE49-F238E27FC236}">
                    <a16:creationId xmlns:a16="http://schemas.microsoft.com/office/drawing/2014/main" id="{2CA521EE-18F9-9646-B45A-6A91B757EAEF}"/>
                  </a:ext>
                </a:extLst>
              </p:cNvPr>
              <p:cNvSpPr txBox="1"/>
              <p:nvPr/>
            </p:nvSpPr>
            <p:spPr>
              <a:xfrm>
                <a:off x="3007277" y="1452763"/>
                <a:ext cx="886781" cy="338554"/>
              </a:xfrm>
              <a:prstGeom prst="rect">
                <a:avLst/>
              </a:prstGeom>
              <a:noFill/>
            </p:spPr>
            <p:txBody>
              <a:bodyPr wrap="none" rtlCol="0">
                <a:spAutoFit/>
              </a:bodyPr>
              <a:lstStyle/>
              <a:p>
                <a:pPr algn="ctr"/>
                <a:r>
                  <a:rPr lang="en-US" sz="800" dirty="0"/>
                  <a:t>Hosted</a:t>
                </a:r>
              </a:p>
              <a:p>
                <a:pPr algn="ctr"/>
                <a:r>
                  <a:rPr lang="en-US" sz="800" dirty="0"/>
                  <a:t>Signup &amp; Login</a:t>
                </a:r>
              </a:p>
            </p:txBody>
          </p:sp>
        </p:grpSp>
        <p:grpSp>
          <p:nvGrpSpPr>
            <p:cNvPr id="72" name="Group 71">
              <a:extLst>
                <a:ext uri="{FF2B5EF4-FFF2-40B4-BE49-F238E27FC236}">
                  <a16:creationId xmlns:a16="http://schemas.microsoft.com/office/drawing/2014/main" id="{B12C2F9D-0F00-F545-B0EF-7E27BD4F56A7}"/>
                </a:ext>
              </a:extLst>
            </p:cNvPr>
            <p:cNvGrpSpPr/>
            <p:nvPr/>
          </p:nvGrpSpPr>
          <p:grpSpPr>
            <a:xfrm>
              <a:off x="4207957" y="1551006"/>
              <a:ext cx="728084" cy="583902"/>
              <a:chOff x="4231549" y="1085819"/>
              <a:chExt cx="728084" cy="583902"/>
            </a:xfrm>
          </p:grpSpPr>
          <p:pic>
            <p:nvPicPr>
              <p:cNvPr id="98" name="Graphic 97">
                <a:extLst>
                  <a:ext uri="{FF2B5EF4-FFF2-40B4-BE49-F238E27FC236}">
                    <a16:creationId xmlns:a16="http://schemas.microsoft.com/office/drawing/2014/main" id="{AB6A00BE-6D4D-B649-B314-AB362E32B4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58463" y="1085819"/>
                <a:ext cx="457200" cy="457200"/>
              </a:xfrm>
              <a:prstGeom prst="rect">
                <a:avLst/>
              </a:prstGeom>
            </p:spPr>
          </p:pic>
          <p:sp>
            <p:nvSpPr>
              <p:cNvPr id="99" name="TextBox 98">
                <a:extLst>
                  <a:ext uri="{FF2B5EF4-FFF2-40B4-BE49-F238E27FC236}">
                    <a16:creationId xmlns:a16="http://schemas.microsoft.com/office/drawing/2014/main" id="{28415D30-35E3-C44F-9032-78E4D572B949}"/>
                  </a:ext>
                </a:extLst>
              </p:cNvPr>
              <p:cNvSpPr txBox="1"/>
              <p:nvPr/>
            </p:nvSpPr>
            <p:spPr>
              <a:xfrm>
                <a:off x="4231549" y="1454277"/>
                <a:ext cx="728084" cy="215444"/>
              </a:xfrm>
              <a:prstGeom prst="rect">
                <a:avLst/>
              </a:prstGeom>
              <a:noFill/>
            </p:spPr>
            <p:txBody>
              <a:bodyPr wrap="none" rtlCol="0">
                <a:spAutoFit/>
              </a:bodyPr>
              <a:lstStyle/>
              <a:p>
                <a:pPr algn="ctr"/>
                <a:r>
                  <a:rPr lang="en-US" sz="800" dirty="0"/>
                  <a:t>Extensibility</a:t>
                </a:r>
              </a:p>
            </p:txBody>
          </p:sp>
        </p:grpSp>
        <p:grpSp>
          <p:nvGrpSpPr>
            <p:cNvPr id="73" name="Group 72">
              <a:extLst>
                <a:ext uri="{FF2B5EF4-FFF2-40B4-BE49-F238E27FC236}">
                  <a16:creationId xmlns:a16="http://schemas.microsoft.com/office/drawing/2014/main" id="{062D10BE-FD61-3A4E-BA7B-67B528DB84A2}"/>
                </a:ext>
              </a:extLst>
            </p:cNvPr>
            <p:cNvGrpSpPr/>
            <p:nvPr/>
          </p:nvGrpSpPr>
          <p:grpSpPr>
            <a:xfrm>
              <a:off x="4054069" y="208293"/>
              <a:ext cx="1035861" cy="567111"/>
              <a:chOff x="3119356" y="517438"/>
              <a:chExt cx="1035861" cy="567111"/>
            </a:xfrm>
          </p:grpSpPr>
          <p:pic>
            <p:nvPicPr>
              <p:cNvPr id="96" name="Graphic 95">
                <a:extLst>
                  <a:ext uri="{FF2B5EF4-FFF2-40B4-BE49-F238E27FC236}">
                    <a16:creationId xmlns:a16="http://schemas.microsoft.com/office/drawing/2014/main" id="{861B23FB-00D8-8D40-AC2E-5CF25265D62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08687" y="517438"/>
                <a:ext cx="457200" cy="457200"/>
              </a:xfrm>
              <a:prstGeom prst="rect">
                <a:avLst/>
              </a:prstGeom>
            </p:spPr>
          </p:pic>
          <p:sp>
            <p:nvSpPr>
              <p:cNvPr id="97" name="TextBox 96">
                <a:extLst>
                  <a:ext uri="{FF2B5EF4-FFF2-40B4-BE49-F238E27FC236}">
                    <a16:creationId xmlns:a16="http://schemas.microsoft.com/office/drawing/2014/main" id="{87C6692A-54A9-1A41-B3A1-AB34AEE83658}"/>
                  </a:ext>
                </a:extLst>
              </p:cNvPr>
              <p:cNvSpPr txBox="1"/>
              <p:nvPr/>
            </p:nvSpPr>
            <p:spPr>
              <a:xfrm>
                <a:off x="3119356" y="869105"/>
                <a:ext cx="1035861" cy="215444"/>
              </a:xfrm>
              <a:prstGeom prst="rect">
                <a:avLst/>
              </a:prstGeom>
              <a:noFill/>
            </p:spPr>
            <p:txBody>
              <a:bodyPr wrap="none" rtlCol="0">
                <a:spAutoFit/>
              </a:bodyPr>
              <a:lstStyle/>
              <a:p>
                <a:pPr algn="ctr"/>
                <a:r>
                  <a:rPr lang="en-US" sz="800" dirty="0"/>
                  <a:t>Authentication API</a:t>
                </a:r>
              </a:p>
            </p:txBody>
          </p:sp>
        </p:grpSp>
        <p:grpSp>
          <p:nvGrpSpPr>
            <p:cNvPr id="74" name="Group 73">
              <a:extLst>
                <a:ext uri="{FF2B5EF4-FFF2-40B4-BE49-F238E27FC236}">
                  <a16:creationId xmlns:a16="http://schemas.microsoft.com/office/drawing/2014/main" id="{D4E269A4-080C-094A-92C3-47878EE82FFD}"/>
                </a:ext>
              </a:extLst>
            </p:cNvPr>
            <p:cNvGrpSpPr/>
            <p:nvPr/>
          </p:nvGrpSpPr>
          <p:grpSpPr>
            <a:xfrm>
              <a:off x="4080519" y="2164149"/>
              <a:ext cx="982961" cy="567143"/>
              <a:chOff x="2666886" y="2583686"/>
              <a:chExt cx="982961" cy="567143"/>
            </a:xfrm>
          </p:grpSpPr>
          <p:pic>
            <p:nvPicPr>
              <p:cNvPr id="94" name="Graphic 93">
                <a:extLst>
                  <a:ext uri="{FF2B5EF4-FFF2-40B4-BE49-F238E27FC236}">
                    <a16:creationId xmlns:a16="http://schemas.microsoft.com/office/drawing/2014/main" id="{D8243183-682E-E146-98E6-3A21EA93B2D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32330" y="2583686"/>
                <a:ext cx="457200" cy="457200"/>
              </a:xfrm>
              <a:prstGeom prst="rect">
                <a:avLst/>
              </a:prstGeom>
            </p:spPr>
          </p:pic>
          <p:sp>
            <p:nvSpPr>
              <p:cNvPr id="95" name="TextBox 94">
                <a:extLst>
                  <a:ext uri="{FF2B5EF4-FFF2-40B4-BE49-F238E27FC236}">
                    <a16:creationId xmlns:a16="http://schemas.microsoft.com/office/drawing/2014/main" id="{8DCC91AF-E574-704D-966E-A03E3FF78A7E}"/>
                  </a:ext>
                </a:extLst>
              </p:cNvPr>
              <p:cNvSpPr txBox="1"/>
              <p:nvPr/>
            </p:nvSpPr>
            <p:spPr>
              <a:xfrm>
                <a:off x="2666886" y="2935385"/>
                <a:ext cx="982961" cy="215444"/>
              </a:xfrm>
              <a:prstGeom prst="rect">
                <a:avLst/>
              </a:prstGeom>
              <a:noFill/>
            </p:spPr>
            <p:txBody>
              <a:bodyPr wrap="none" rtlCol="0">
                <a:spAutoFit/>
              </a:bodyPr>
              <a:lstStyle/>
              <a:p>
                <a:pPr algn="ctr"/>
                <a:r>
                  <a:rPr lang="en-US" sz="800" dirty="0"/>
                  <a:t>Management API</a:t>
                </a:r>
              </a:p>
            </p:txBody>
          </p:sp>
        </p:grpSp>
        <p:grpSp>
          <p:nvGrpSpPr>
            <p:cNvPr id="75" name="Group 74">
              <a:extLst>
                <a:ext uri="{FF2B5EF4-FFF2-40B4-BE49-F238E27FC236}">
                  <a16:creationId xmlns:a16="http://schemas.microsoft.com/office/drawing/2014/main" id="{945D1020-5513-964F-826E-D0355E20DA88}"/>
                </a:ext>
              </a:extLst>
            </p:cNvPr>
            <p:cNvGrpSpPr/>
            <p:nvPr/>
          </p:nvGrpSpPr>
          <p:grpSpPr>
            <a:xfrm>
              <a:off x="5220515" y="2964575"/>
              <a:ext cx="2470701" cy="425328"/>
              <a:chOff x="5220515" y="2964575"/>
              <a:chExt cx="2470701" cy="425328"/>
            </a:xfrm>
          </p:grpSpPr>
          <p:cxnSp>
            <p:nvCxnSpPr>
              <p:cNvPr id="92" name="Straight Arrow Connector 91">
                <a:extLst>
                  <a:ext uri="{FF2B5EF4-FFF2-40B4-BE49-F238E27FC236}">
                    <a16:creationId xmlns:a16="http://schemas.microsoft.com/office/drawing/2014/main" id="{AFAE0F35-FCA7-E348-B3DE-68B811F45D12}"/>
                  </a:ext>
                </a:extLst>
              </p:cNvPr>
              <p:cNvCxnSpPr>
                <a:cxnSpLocks/>
                <a:endCxn id="106" idx="1"/>
              </p:cNvCxnSpPr>
              <p:nvPr/>
            </p:nvCxnSpPr>
            <p:spPr>
              <a:xfrm flipV="1">
                <a:off x="5220515" y="3173669"/>
                <a:ext cx="2395483" cy="22863"/>
              </a:xfrm>
              <a:prstGeom prst="straightConnector1">
                <a:avLst/>
              </a:prstGeom>
              <a:ln w="38100">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A948F62-C025-5E4C-A905-95DBDFA4A6E7}"/>
                  </a:ext>
                </a:extLst>
              </p:cNvPr>
              <p:cNvSpPr txBox="1"/>
              <p:nvPr/>
            </p:nvSpPr>
            <p:spPr>
              <a:xfrm>
                <a:off x="7106791" y="2964575"/>
                <a:ext cx="584425" cy="425328"/>
              </a:xfrm>
              <a:prstGeom prst="rect">
                <a:avLst/>
              </a:prstGeom>
              <a:noFill/>
            </p:spPr>
            <p:txBody>
              <a:bodyPr wrap="none" rtlCol="0">
                <a:spAutoFit/>
              </a:bodyPr>
              <a:lstStyle/>
              <a:p>
                <a:pPr algn="r"/>
                <a:r>
                  <a:rPr lang="en-US" sz="800" dirty="0"/>
                  <a:t>Social</a:t>
                </a:r>
              </a:p>
              <a:p>
                <a:pPr algn="r"/>
                <a:r>
                  <a:rPr lang="en-US" sz="800" dirty="0"/>
                  <a:t>Login</a:t>
                </a:r>
              </a:p>
            </p:txBody>
          </p:sp>
        </p:grpSp>
        <p:cxnSp>
          <p:nvCxnSpPr>
            <p:cNvPr id="76" name="Straight Arrow Connector 75">
              <a:extLst>
                <a:ext uri="{FF2B5EF4-FFF2-40B4-BE49-F238E27FC236}">
                  <a16:creationId xmlns:a16="http://schemas.microsoft.com/office/drawing/2014/main" id="{C774913B-9292-524A-9F03-72D59854E40B}"/>
                </a:ext>
              </a:extLst>
            </p:cNvPr>
            <p:cNvCxnSpPr>
              <a:stCxn id="122" idx="3"/>
            </p:cNvCxnSpPr>
            <p:nvPr/>
          </p:nvCxnSpPr>
          <p:spPr>
            <a:xfrm>
              <a:off x="1482528" y="498168"/>
              <a:ext cx="2491233"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A7E9DC9-5324-8E4D-807E-3965B4279DDB}"/>
                </a:ext>
              </a:extLst>
            </p:cNvPr>
            <p:cNvSpPr txBox="1"/>
            <p:nvPr/>
          </p:nvSpPr>
          <p:spPr>
            <a:xfrm>
              <a:off x="1418945" y="281948"/>
              <a:ext cx="748592" cy="425328"/>
            </a:xfrm>
            <a:prstGeom prst="rect">
              <a:avLst/>
            </a:prstGeom>
            <a:noFill/>
          </p:spPr>
          <p:txBody>
            <a:bodyPr wrap="square" rtlCol="0">
              <a:spAutoFit/>
            </a:bodyPr>
            <a:lstStyle/>
            <a:p>
              <a:r>
                <a:rPr lang="en-US" sz="800" dirty="0"/>
                <a:t>Legacy</a:t>
              </a:r>
            </a:p>
            <a:p>
              <a:r>
                <a:rPr lang="en-US" sz="800" dirty="0"/>
                <a:t>Login</a:t>
              </a:r>
            </a:p>
          </p:txBody>
        </p:sp>
        <p:cxnSp>
          <p:nvCxnSpPr>
            <p:cNvPr id="78" name="Elbow Connector 77">
              <a:extLst>
                <a:ext uri="{FF2B5EF4-FFF2-40B4-BE49-F238E27FC236}">
                  <a16:creationId xmlns:a16="http://schemas.microsoft.com/office/drawing/2014/main" id="{5E936657-8ECA-3A4E-ACBF-EA5B310A0B40}"/>
                </a:ext>
              </a:extLst>
            </p:cNvPr>
            <p:cNvCxnSpPr>
              <a:cxnSpLocks/>
              <a:stCxn id="126" idx="3"/>
            </p:cNvCxnSpPr>
            <p:nvPr/>
          </p:nvCxnSpPr>
          <p:spPr>
            <a:xfrm flipV="1">
              <a:off x="1482527" y="1078168"/>
              <a:ext cx="2454022" cy="701062"/>
            </a:xfrm>
            <a:prstGeom prst="bentConnector3">
              <a:avLst>
                <a:gd name="adj1" fmla="val 63256"/>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EFF895B0-4B20-544F-8B30-1147343E38F5}"/>
                </a:ext>
              </a:extLst>
            </p:cNvPr>
            <p:cNvCxnSpPr>
              <a:cxnSpLocks/>
            </p:cNvCxnSpPr>
            <p:nvPr/>
          </p:nvCxnSpPr>
          <p:spPr>
            <a:xfrm flipV="1">
              <a:off x="1406783" y="1789552"/>
              <a:ext cx="1631462" cy="1237344"/>
            </a:xfrm>
            <a:prstGeom prst="bentConnector3">
              <a:avLst>
                <a:gd name="adj1" fmla="val 100120"/>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4B1ED3CE-ADCB-D14A-9219-7E4AEE420473}"/>
                </a:ext>
              </a:extLst>
            </p:cNvPr>
            <p:cNvGrpSpPr/>
            <p:nvPr/>
          </p:nvGrpSpPr>
          <p:grpSpPr>
            <a:xfrm>
              <a:off x="5220515" y="2140361"/>
              <a:ext cx="2448005" cy="425328"/>
              <a:chOff x="5243210" y="3087663"/>
              <a:chExt cx="2448005" cy="425328"/>
            </a:xfrm>
          </p:grpSpPr>
          <p:cxnSp>
            <p:nvCxnSpPr>
              <p:cNvPr id="90" name="Straight Arrow Connector 89">
                <a:extLst>
                  <a:ext uri="{FF2B5EF4-FFF2-40B4-BE49-F238E27FC236}">
                    <a16:creationId xmlns:a16="http://schemas.microsoft.com/office/drawing/2014/main" id="{920E313A-0705-A247-9771-2CD71889706D}"/>
                  </a:ext>
                </a:extLst>
              </p:cNvPr>
              <p:cNvCxnSpPr>
                <a:cxnSpLocks/>
              </p:cNvCxnSpPr>
              <p:nvPr/>
            </p:nvCxnSpPr>
            <p:spPr>
              <a:xfrm flipV="1">
                <a:off x="5243210" y="3307365"/>
                <a:ext cx="2369310" cy="7672"/>
              </a:xfrm>
              <a:prstGeom prst="straightConnector1">
                <a:avLst/>
              </a:prstGeom>
              <a:ln w="38100">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F1E779D5-5736-314A-8D48-92EF4AE4590B}"/>
                  </a:ext>
                </a:extLst>
              </p:cNvPr>
              <p:cNvSpPr txBox="1"/>
              <p:nvPr/>
            </p:nvSpPr>
            <p:spPr>
              <a:xfrm>
                <a:off x="6768461" y="3087663"/>
                <a:ext cx="922754" cy="425328"/>
              </a:xfrm>
              <a:prstGeom prst="rect">
                <a:avLst/>
              </a:prstGeom>
              <a:noFill/>
            </p:spPr>
            <p:txBody>
              <a:bodyPr wrap="none" rtlCol="0">
                <a:spAutoFit/>
              </a:bodyPr>
              <a:lstStyle/>
              <a:p>
                <a:pPr algn="r"/>
                <a:r>
                  <a:rPr lang="en-US" sz="800" dirty="0"/>
                  <a:t>Deployment</a:t>
                </a:r>
              </a:p>
              <a:p>
                <a:pPr algn="r"/>
                <a:r>
                  <a:rPr lang="en-US" sz="800" dirty="0"/>
                  <a:t>Automation</a:t>
                </a:r>
              </a:p>
            </p:txBody>
          </p:sp>
        </p:grpSp>
        <p:sp>
          <p:nvSpPr>
            <p:cNvPr id="81" name="TextBox 80">
              <a:extLst>
                <a:ext uri="{FF2B5EF4-FFF2-40B4-BE49-F238E27FC236}">
                  <a16:creationId xmlns:a16="http://schemas.microsoft.com/office/drawing/2014/main" id="{1A1053BD-FD4D-CD46-B58E-857EAE320029}"/>
                </a:ext>
              </a:extLst>
            </p:cNvPr>
            <p:cNvSpPr txBox="1"/>
            <p:nvPr/>
          </p:nvSpPr>
          <p:spPr>
            <a:xfrm>
              <a:off x="1413634" y="1569765"/>
              <a:ext cx="710257" cy="425328"/>
            </a:xfrm>
            <a:prstGeom prst="rect">
              <a:avLst/>
            </a:prstGeom>
            <a:noFill/>
          </p:spPr>
          <p:txBody>
            <a:bodyPr wrap="square" rtlCol="0">
              <a:spAutoFit/>
            </a:bodyPr>
            <a:lstStyle/>
            <a:p>
              <a:r>
                <a:rPr lang="en-US" sz="800" dirty="0"/>
                <a:t>Single</a:t>
              </a:r>
            </a:p>
            <a:p>
              <a:r>
                <a:rPr lang="en-US" sz="800" dirty="0"/>
                <a:t>Sign On</a:t>
              </a:r>
            </a:p>
          </p:txBody>
        </p:sp>
        <p:sp>
          <p:nvSpPr>
            <p:cNvPr id="82" name="TextBox 81">
              <a:extLst>
                <a:ext uri="{FF2B5EF4-FFF2-40B4-BE49-F238E27FC236}">
                  <a16:creationId xmlns:a16="http://schemas.microsoft.com/office/drawing/2014/main" id="{E62A6890-5713-DD43-A54D-FD52DD4D58BD}"/>
                </a:ext>
              </a:extLst>
            </p:cNvPr>
            <p:cNvSpPr txBox="1"/>
            <p:nvPr/>
          </p:nvSpPr>
          <p:spPr>
            <a:xfrm>
              <a:off x="1326124" y="2809647"/>
              <a:ext cx="869354" cy="425328"/>
            </a:xfrm>
            <a:prstGeom prst="rect">
              <a:avLst/>
            </a:prstGeom>
            <a:noFill/>
          </p:spPr>
          <p:txBody>
            <a:bodyPr wrap="square" rtlCol="0">
              <a:spAutoFit/>
            </a:bodyPr>
            <a:lstStyle/>
            <a:p>
              <a:r>
                <a:rPr lang="en-US" sz="800" dirty="0"/>
                <a:t>Single</a:t>
              </a:r>
            </a:p>
            <a:p>
              <a:r>
                <a:rPr lang="en-US" sz="800" dirty="0"/>
                <a:t>Sign On</a:t>
              </a:r>
            </a:p>
          </p:txBody>
        </p:sp>
        <p:cxnSp>
          <p:nvCxnSpPr>
            <p:cNvPr id="83" name="Straight Arrow Connector 82">
              <a:extLst>
                <a:ext uri="{FF2B5EF4-FFF2-40B4-BE49-F238E27FC236}">
                  <a16:creationId xmlns:a16="http://schemas.microsoft.com/office/drawing/2014/main" id="{A6D7F5A2-6A83-1948-B1CF-1880463CDB0C}"/>
                </a:ext>
              </a:extLst>
            </p:cNvPr>
            <p:cNvCxnSpPr>
              <a:cxnSpLocks/>
              <a:stCxn id="120" idx="1"/>
            </p:cNvCxnSpPr>
            <p:nvPr/>
          </p:nvCxnSpPr>
          <p:spPr>
            <a:xfrm flipH="1">
              <a:off x="5220515" y="895549"/>
              <a:ext cx="2368052" cy="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01847E6-73C9-5B4B-B112-6A88B14F8010}"/>
                </a:ext>
              </a:extLst>
            </p:cNvPr>
            <p:cNvSpPr txBox="1"/>
            <p:nvPr/>
          </p:nvSpPr>
          <p:spPr>
            <a:xfrm>
              <a:off x="6922920" y="684169"/>
              <a:ext cx="741916" cy="425328"/>
            </a:xfrm>
            <a:prstGeom prst="rect">
              <a:avLst/>
            </a:prstGeom>
            <a:noFill/>
          </p:spPr>
          <p:txBody>
            <a:bodyPr wrap="square" rtlCol="0">
              <a:spAutoFit/>
            </a:bodyPr>
            <a:lstStyle/>
            <a:p>
              <a:pPr algn="r"/>
              <a:r>
                <a:rPr lang="en-US" sz="800" dirty="0"/>
                <a:t>Single</a:t>
              </a:r>
            </a:p>
            <a:p>
              <a:pPr algn="r"/>
              <a:r>
                <a:rPr lang="en-US" sz="800" dirty="0"/>
                <a:t>Sign On</a:t>
              </a:r>
            </a:p>
          </p:txBody>
        </p:sp>
        <p:cxnSp>
          <p:nvCxnSpPr>
            <p:cNvPr id="85" name="Elbow Connector 84">
              <a:extLst>
                <a:ext uri="{FF2B5EF4-FFF2-40B4-BE49-F238E27FC236}">
                  <a16:creationId xmlns:a16="http://schemas.microsoft.com/office/drawing/2014/main" id="{C20B9B00-FFDA-D044-AD6D-E2A55D510760}"/>
                </a:ext>
              </a:extLst>
            </p:cNvPr>
            <p:cNvCxnSpPr>
              <a:cxnSpLocks/>
            </p:cNvCxnSpPr>
            <p:nvPr/>
          </p:nvCxnSpPr>
          <p:spPr>
            <a:xfrm>
              <a:off x="486943" y="3037137"/>
              <a:ext cx="2896763" cy="690820"/>
            </a:xfrm>
            <a:prstGeom prst="bentConnector3">
              <a:avLst>
                <a:gd name="adj1" fmla="val -8580"/>
              </a:avLst>
            </a:prstGeom>
            <a:ln w="38100">
              <a:solidFill>
                <a:schemeClr val="bg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20095935-EE00-0F44-B511-5A867F4F6096}"/>
                </a:ext>
              </a:extLst>
            </p:cNvPr>
            <p:cNvCxnSpPr>
              <a:cxnSpLocks/>
              <a:stCxn id="122" idx="1"/>
            </p:cNvCxnSpPr>
            <p:nvPr/>
          </p:nvCxnSpPr>
          <p:spPr>
            <a:xfrm rot="10800000" flipV="1">
              <a:off x="237028" y="498167"/>
              <a:ext cx="331101" cy="2538969"/>
            </a:xfrm>
            <a:prstGeom prst="bentConnector2">
              <a:avLst/>
            </a:prstGeom>
            <a:ln w="38100">
              <a:solidFill>
                <a:schemeClr val="bg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9153E1-FA81-C249-B45E-1BDC53A192FA}"/>
                </a:ext>
              </a:extLst>
            </p:cNvPr>
            <p:cNvCxnSpPr>
              <a:stCxn id="126" idx="1"/>
            </p:cNvCxnSpPr>
            <p:nvPr/>
          </p:nvCxnSpPr>
          <p:spPr>
            <a:xfrm flipH="1">
              <a:off x="228243" y="1779230"/>
              <a:ext cx="339884" cy="0"/>
            </a:xfrm>
            <a:prstGeom prst="line">
              <a:avLst/>
            </a:prstGeom>
            <a:ln w="38100">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35B6B40C-6CF4-2D46-986C-9DB88BBFE986}"/>
                </a:ext>
              </a:extLst>
            </p:cNvPr>
            <p:cNvCxnSpPr>
              <a:cxnSpLocks/>
            </p:cNvCxnSpPr>
            <p:nvPr/>
          </p:nvCxnSpPr>
          <p:spPr>
            <a:xfrm rot="5400000" flipH="1" flipV="1">
              <a:off x="3019870" y="2824069"/>
              <a:ext cx="1246143" cy="499793"/>
            </a:xfrm>
            <a:prstGeom prst="bentConnector3">
              <a:avLst>
                <a:gd name="adj1" fmla="val 100800"/>
              </a:avLst>
            </a:prstGeom>
            <a:ln w="38100">
              <a:solidFill>
                <a:schemeClr val="bg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3A092E6B-AE94-AC49-A083-8D13C588DF94}"/>
                </a:ext>
              </a:extLst>
            </p:cNvPr>
            <p:cNvSpPr txBox="1"/>
            <p:nvPr/>
          </p:nvSpPr>
          <p:spPr>
            <a:xfrm rot="5400000">
              <a:off x="-266213" y="2252155"/>
              <a:ext cx="1017726" cy="425328"/>
            </a:xfrm>
            <a:prstGeom prst="rect">
              <a:avLst/>
            </a:prstGeom>
            <a:noFill/>
          </p:spPr>
          <p:txBody>
            <a:bodyPr wrap="square" rtlCol="0">
              <a:spAutoFit/>
            </a:bodyPr>
            <a:lstStyle/>
            <a:p>
              <a:r>
                <a:rPr lang="en-US" sz="800" dirty="0"/>
                <a:t>User Profile</a:t>
              </a:r>
            </a:p>
            <a:p>
              <a:r>
                <a:rPr lang="en-US" sz="800" dirty="0"/>
                <a:t>Management</a:t>
              </a:r>
            </a:p>
          </p:txBody>
        </p:sp>
      </p:grpSp>
    </p:spTree>
    <p:extLst>
      <p:ext uri="{BB962C8B-B14F-4D97-AF65-F5344CB8AC3E}">
        <p14:creationId xmlns:p14="http://schemas.microsoft.com/office/powerpoint/2010/main" val="100795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56052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Your Infrastructure</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Constraints</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Departments</a:t>
            </a:r>
          </a:p>
          <a:p>
            <a:pPr marL="457200" lvl="0" indent="-330200" algn="l" rtl="0">
              <a:spcBef>
                <a:spcPts val="600"/>
              </a:spcBef>
              <a:spcAft>
                <a:spcPts val="0"/>
              </a:spcAft>
              <a:buClr>
                <a:srgbClr val="EB5424"/>
              </a:buClr>
              <a:buSzPts val="1600"/>
              <a:buFont typeface="Proxima Nova"/>
              <a:buChar char="●"/>
            </a:pPr>
            <a:r>
              <a:rPr lang="en-US" sz="1600">
                <a:solidFill>
                  <a:srgbClr val="5C666F"/>
                </a:solidFill>
                <a:latin typeface="Proxima Nova"/>
                <a:ea typeface="Proxima Nova"/>
                <a:cs typeface="Proxima Nova"/>
                <a:sym typeface="Proxima Nova"/>
              </a:rPr>
              <a:t>Goals</a:t>
            </a:r>
            <a:endParaRPr sz="1600" dirty="0">
              <a:solidFill>
                <a:srgbClr val="5C666F"/>
              </a:solidFill>
              <a:latin typeface="Proxima Nova"/>
              <a:ea typeface="Proxima Nova"/>
              <a:cs typeface="Proxima Nova"/>
              <a:sym typeface="Proxima Nova"/>
            </a:endParaRPr>
          </a:p>
        </p:txBody>
      </p:sp>
      <p:pic>
        <p:nvPicPr>
          <p:cNvPr id="9" name="Google Shape;136;p18">
            <a:extLst>
              <a:ext uri="{FF2B5EF4-FFF2-40B4-BE49-F238E27FC236}">
                <a16:creationId xmlns:a16="http://schemas.microsoft.com/office/drawing/2014/main" id="{C4B9300B-8393-5D41-9AC2-EB3CE85065C2}"/>
              </a:ext>
            </a:extLst>
          </p:cNvPr>
          <p:cNvPicPr preferRelativeResize="0"/>
          <p:nvPr/>
        </p:nvPicPr>
        <p:blipFill rotWithShape="1">
          <a:blip r:embed="rId4"/>
          <a:srcRect l="5144" r="29905"/>
          <a:stretch/>
        </p:blipFill>
        <p:spPr>
          <a:xfrm>
            <a:off x="3675600" y="0"/>
            <a:ext cx="5468399" cy="5522686"/>
          </a:xfrm>
          <a:prstGeom prst="rect">
            <a:avLst/>
          </a:prstGeom>
          <a:noFill/>
          <a:ln>
            <a:noFill/>
          </a:ln>
        </p:spPr>
      </p:pic>
    </p:spTree>
    <p:extLst>
      <p:ext uri="{BB962C8B-B14F-4D97-AF65-F5344CB8AC3E}">
        <p14:creationId xmlns:p14="http://schemas.microsoft.com/office/powerpoint/2010/main" val="2213187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626224" y="1674711"/>
            <a:ext cx="25824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Feature</a:t>
            </a:r>
          </a:p>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Considerations</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626224" y="2455638"/>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Single Sign On</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Profile Management</a:t>
            </a:r>
          </a:p>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Billing</a:t>
            </a:r>
          </a:p>
        </p:txBody>
      </p:sp>
      <p:pic>
        <p:nvPicPr>
          <p:cNvPr id="5" name="Picture 4" descr="A screenshot of a cell phone&#10;&#10;Description automatically generated">
            <a:extLst>
              <a:ext uri="{FF2B5EF4-FFF2-40B4-BE49-F238E27FC236}">
                <a16:creationId xmlns:a16="http://schemas.microsoft.com/office/drawing/2014/main" id="{0014C230-FCE9-D542-B83B-3397DCD2859B}"/>
              </a:ext>
            </a:extLst>
          </p:cNvPr>
          <p:cNvPicPr>
            <a:picLocks noChangeAspect="1"/>
          </p:cNvPicPr>
          <p:nvPr/>
        </p:nvPicPr>
        <p:blipFill>
          <a:blip r:embed="rId4"/>
          <a:stretch>
            <a:fillRect/>
          </a:stretch>
        </p:blipFill>
        <p:spPr>
          <a:xfrm>
            <a:off x="3743996" y="1230267"/>
            <a:ext cx="5331657" cy="3126087"/>
          </a:xfrm>
          <a:prstGeom prst="rect">
            <a:avLst/>
          </a:prstGeom>
        </p:spPr>
      </p:pic>
    </p:spTree>
    <p:extLst>
      <p:ext uri="{BB962C8B-B14F-4D97-AF65-F5344CB8AC3E}">
        <p14:creationId xmlns:p14="http://schemas.microsoft.com/office/powerpoint/2010/main" val="894790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descr="Logo.png"/>
          <p:cNvPicPr preferRelativeResize="0"/>
          <p:nvPr/>
        </p:nvPicPr>
        <p:blipFill>
          <a:blip r:embed="rId3">
            <a:alphaModFix/>
          </a:blip>
          <a:stretch>
            <a:fillRect/>
          </a:stretch>
        </p:blipFill>
        <p:spPr>
          <a:xfrm>
            <a:off x="1533029" y="4816775"/>
            <a:ext cx="553000" cy="198825"/>
          </a:xfrm>
          <a:prstGeom prst="rect">
            <a:avLst/>
          </a:prstGeom>
          <a:noFill/>
          <a:ln>
            <a:noFill/>
          </a:ln>
        </p:spPr>
      </p:pic>
      <p:sp>
        <p:nvSpPr>
          <p:cNvPr id="167" name="Google Shape;167;p26"/>
          <p:cNvSpPr txBox="1"/>
          <p:nvPr/>
        </p:nvSpPr>
        <p:spPr>
          <a:xfrm>
            <a:off x="592050" y="1646688"/>
            <a:ext cx="56052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16214D"/>
                </a:solidFill>
                <a:latin typeface="Proxima Nova"/>
                <a:ea typeface="Proxima Nova"/>
                <a:cs typeface="Proxima Nova"/>
                <a:sym typeface="Proxima Nova"/>
              </a:rPr>
              <a:t>Number of Tenants</a:t>
            </a:r>
            <a:endParaRPr sz="2400" dirty="0">
              <a:solidFill>
                <a:srgbClr val="16214D"/>
              </a:solidFill>
              <a:latin typeface="Proxima Nova"/>
              <a:ea typeface="Proxima Nova"/>
              <a:cs typeface="Proxima Nova"/>
              <a:sym typeface="Proxima Nova"/>
            </a:endParaRPr>
          </a:p>
        </p:txBody>
      </p:sp>
      <p:sp>
        <p:nvSpPr>
          <p:cNvPr id="168" name="Google Shape;168;p26"/>
          <p:cNvSpPr/>
          <p:nvPr/>
        </p:nvSpPr>
        <p:spPr>
          <a:xfrm>
            <a:off x="3675600" y="3986"/>
            <a:ext cx="5468400" cy="5143500"/>
          </a:xfrm>
          <a:prstGeom prst="rect">
            <a:avLst/>
          </a:prstGeom>
          <a:solidFill>
            <a:srgbClr val="F5F7F9"/>
          </a:solidFill>
          <a:ln>
            <a:noFill/>
          </a:ln>
        </p:spPr>
        <p:txBody>
          <a:bodyPr spcFirstLastPara="1" wrap="square" lIns="91425" tIns="91425" rIns="91425" bIns="91425" anchor="b" anchorCtr="1">
            <a:noAutofit/>
          </a:bodyPr>
          <a:lstStyle/>
          <a:p>
            <a:pPr lvl="0" algn="ctr"/>
            <a:endParaRPr dirty="0"/>
          </a:p>
        </p:txBody>
      </p:sp>
      <p:sp>
        <p:nvSpPr>
          <p:cNvPr id="169" name="Google Shape;169;p26"/>
          <p:cNvSpPr txBox="1"/>
          <p:nvPr/>
        </p:nvSpPr>
        <p:spPr>
          <a:xfrm>
            <a:off x="592050" y="2089811"/>
            <a:ext cx="2582400" cy="1407000"/>
          </a:xfrm>
          <a:prstGeom prst="rect">
            <a:avLst/>
          </a:prstGeom>
          <a:noFill/>
          <a:ln>
            <a:noFill/>
          </a:ln>
        </p:spPr>
        <p:txBody>
          <a:bodyPr spcFirstLastPara="1" wrap="square" lIns="91425" tIns="91425" rIns="91425" bIns="91425" anchor="t" anchorCtr="0">
            <a:noAutofit/>
          </a:bodyPr>
          <a:lstStyle/>
          <a:p>
            <a:pPr marL="457200" lvl="0" indent="-330200" algn="l" rtl="0">
              <a:spcBef>
                <a:spcPts val="600"/>
              </a:spcBef>
              <a:spcAft>
                <a:spcPts val="0"/>
              </a:spcAft>
              <a:buClr>
                <a:srgbClr val="EB5424"/>
              </a:buClr>
              <a:buSzPts val="1600"/>
              <a:buFont typeface="Proxima Nova"/>
              <a:buChar char="●"/>
            </a:pPr>
            <a:r>
              <a:rPr lang="en-US" sz="1600" dirty="0">
                <a:solidFill>
                  <a:srgbClr val="5C666F"/>
                </a:solidFill>
                <a:latin typeface="Proxima Nova"/>
                <a:ea typeface="Proxima Nova"/>
                <a:cs typeface="Proxima Nova"/>
                <a:sym typeface="Proxima Nova"/>
              </a:rPr>
              <a:t>Different User Communities</a:t>
            </a:r>
            <a:endParaRPr sz="1600" dirty="0">
              <a:solidFill>
                <a:srgbClr val="5C666F"/>
              </a:solidFill>
              <a:latin typeface="Proxima Nova"/>
              <a:ea typeface="Proxima Nova"/>
              <a:cs typeface="Proxima Nova"/>
              <a:sym typeface="Proxima Nova"/>
            </a:endParaRPr>
          </a:p>
          <a:p>
            <a:pPr marL="457200" lvl="0" indent="-330200" algn="l" rtl="0">
              <a:spcBef>
                <a:spcPts val="0"/>
              </a:spcBef>
              <a:spcAft>
                <a:spcPts val="0"/>
              </a:spcAft>
              <a:buClr>
                <a:srgbClr val="EB5424"/>
              </a:buClr>
              <a:buSzPts val="1600"/>
              <a:buFont typeface="Proxima Nova"/>
              <a:buChar char="●"/>
            </a:pPr>
            <a:r>
              <a:rPr lang="en" sz="1600" dirty="0">
                <a:solidFill>
                  <a:srgbClr val="5C666F"/>
                </a:solidFill>
                <a:latin typeface="Proxima Nova"/>
                <a:ea typeface="Proxima Nova"/>
                <a:cs typeface="Proxima Nova"/>
                <a:sym typeface="Proxima Nova"/>
              </a:rPr>
              <a:t>Deployment Environments</a:t>
            </a:r>
          </a:p>
        </p:txBody>
      </p:sp>
      <p:pic>
        <p:nvPicPr>
          <p:cNvPr id="5" name="Picture 4" descr="A screenshot of a cell phone&#10;&#10;Description automatically generated">
            <a:extLst>
              <a:ext uri="{FF2B5EF4-FFF2-40B4-BE49-F238E27FC236}">
                <a16:creationId xmlns:a16="http://schemas.microsoft.com/office/drawing/2014/main" id="{0014C230-FCE9-D542-B83B-3397DCD2859B}"/>
              </a:ext>
            </a:extLst>
          </p:cNvPr>
          <p:cNvPicPr>
            <a:picLocks noChangeAspect="1"/>
          </p:cNvPicPr>
          <p:nvPr/>
        </p:nvPicPr>
        <p:blipFill>
          <a:blip r:embed="rId4"/>
          <a:stretch>
            <a:fillRect/>
          </a:stretch>
        </p:blipFill>
        <p:spPr>
          <a:xfrm>
            <a:off x="3592171" y="860990"/>
            <a:ext cx="5331657" cy="312608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B951FB1-48A4-A34B-903A-440913BBBA60}"/>
              </a:ext>
            </a:extLst>
          </p:cNvPr>
          <p:cNvPicPr>
            <a:picLocks noChangeAspect="1"/>
          </p:cNvPicPr>
          <p:nvPr/>
        </p:nvPicPr>
        <p:blipFill>
          <a:blip r:embed="rId4"/>
          <a:stretch>
            <a:fillRect/>
          </a:stretch>
        </p:blipFill>
        <p:spPr>
          <a:xfrm>
            <a:off x="3744571" y="1013390"/>
            <a:ext cx="5331657" cy="312608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950636C6-5C1F-124F-9B92-F4FB08F9D269}"/>
              </a:ext>
            </a:extLst>
          </p:cNvPr>
          <p:cNvPicPr>
            <a:picLocks noChangeAspect="1"/>
          </p:cNvPicPr>
          <p:nvPr/>
        </p:nvPicPr>
        <p:blipFill>
          <a:blip r:embed="rId4"/>
          <a:stretch>
            <a:fillRect/>
          </a:stretch>
        </p:blipFill>
        <p:spPr>
          <a:xfrm>
            <a:off x="3896971" y="1165790"/>
            <a:ext cx="5331657" cy="3126087"/>
          </a:xfrm>
          <a:prstGeom prst="rect">
            <a:avLst/>
          </a:prstGeom>
        </p:spPr>
      </p:pic>
    </p:spTree>
    <p:extLst>
      <p:ext uri="{BB962C8B-B14F-4D97-AF65-F5344CB8AC3E}">
        <p14:creationId xmlns:p14="http://schemas.microsoft.com/office/powerpoint/2010/main" val="21614841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3349</TotalTime>
  <Words>1163</Words>
  <Application>Microsoft Macintosh PowerPoint</Application>
  <PresentationFormat>On-screen Show (16:9)</PresentationFormat>
  <Paragraphs>155</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Proxima Nova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Bobby Johnson</cp:lastModifiedBy>
  <cp:revision>42</cp:revision>
  <cp:lastPrinted>2019-05-20T16:48:58Z</cp:lastPrinted>
  <dcterms:modified xsi:type="dcterms:W3CDTF">2019-05-21T17:32:25Z</dcterms:modified>
</cp:coreProperties>
</file>